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446" r:id="rId3"/>
    <p:sldId id="447" r:id="rId4"/>
    <p:sldId id="448" r:id="rId5"/>
    <p:sldId id="450" r:id="rId6"/>
    <p:sldId id="257" r:id="rId7"/>
    <p:sldId id="258" r:id="rId8"/>
    <p:sldId id="259" r:id="rId9"/>
    <p:sldId id="260" r:id="rId10"/>
    <p:sldId id="261" r:id="rId11"/>
    <p:sldId id="280" r:id="rId12"/>
    <p:sldId id="263" r:id="rId13"/>
    <p:sldId id="451" r:id="rId14"/>
    <p:sldId id="460" r:id="rId15"/>
    <p:sldId id="264" r:id="rId16"/>
    <p:sldId id="281" r:id="rId17"/>
    <p:sldId id="452" r:id="rId18"/>
    <p:sldId id="453" r:id="rId19"/>
    <p:sldId id="284" r:id="rId20"/>
    <p:sldId id="285" r:id="rId21"/>
    <p:sldId id="286" r:id="rId22"/>
    <p:sldId id="454" r:id="rId23"/>
    <p:sldId id="455" r:id="rId24"/>
    <p:sldId id="283" r:id="rId25"/>
    <p:sldId id="265" r:id="rId26"/>
    <p:sldId id="287" r:id="rId27"/>
    <p:sldId id="456" r:id="rId28"/>
    <p:sldId id="457" r:id="rId29"/>
    <p:sldId id="459" r:id="rId30"/>
    <p:sldId id="458" r:id="rId31"/>
    <p:sldId id="279" r:id="rId32"/>
  </p:sldIdLst>
  <p:sldSz cx="9144000" cy="6858000" type="screen4x3"/>
  <p:notesSz cx="6858000" cy="9144000"/>
  <p:embeddedFontLst>
    <p:embeddedFont>
      <p:font typeface="Arial Narrow" panose="020B0604020202020204" pitchFamily="3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Georgia" panose="02040502050405020303" pitchFamily="18" charset="0"/>
      <p:regular r:id="rId42"/>
      <p:bold r:id="rId43"/>
      <p:italic r:id="rId44"/>
      <p:boldItalic r:id="rId45"/>
    </p:embeddedFont>
    <p:embeddedFont>
      <p:font typeface="Impact" panose="020B0806030902050204" pitchFamily="34" charset="0"/>
      <p:regular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j7B1unX+GPgUeHp9GvGtxdlysQ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30"/>
    <p:restoredTop sz="89814"/>
  </p:normalViewPr>
  <p:slideViewPr>
    <p:cSldViewPr snapToGrid="0">
      <p:cViewPr varScale="1">
        <p:scale>
          <a:sx n="112" d="100"/>
          <a:sy n="112" d="100"/>
        </p:scale>
        <p:origin x="2472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0654463b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" name="Google Shape;94;g60654463b9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Указать имя пользователя и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email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важно, потому что каждый 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коммит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в 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Git'е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содержит эту информацию, и она включена в 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коммиты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передаваемые вами, и не может быть далее изменена. 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Git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init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– эта команда создаёт в текущем каталоге новый подкаталог с именем .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содержащий все необходимые файлы 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репозитория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— основу 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Git-репозитория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На этом этапе файлы вашего проекта ещё не находятся под 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версионным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контролем.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60654463b9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0654463b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" name="Google Shape;94;g60654463b9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60654463b9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4305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0654463b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" name="Google Shape;94;g60654463b9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60654463b9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634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0654463b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" name="Google Shape;94;g60654463b9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60654463b9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3043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0654463b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" name="Google Shape;94;g60654463b9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Ветвление означает, что вы отклоняетесь от основной линии разработки и продолжаете работу, не вмешиваясь в основную линию.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Когда вы создаёте 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коммит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в 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Git'е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записывает в базу объект-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коммит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который содержит указатель на снимок состояния. Следующий 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коммит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сохранит указатель на 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коммит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который шёл непосредственно перед ним.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Таким образом, 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сможет воссоздать текущее состояние, когда будет нужно.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60654463b9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2766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0654463b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" name="Google Shape;94;g60654463b9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60654463b9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7654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0654463b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" name="Google Shape;94;g60654463b9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В этом случае 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делает простое трёхходовое слияние, используя при этом те два снимка состояния 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репозитория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на которые указывают вершины веток, и общий для этих двух веток снимок-прародитель. </a:t>
            </a:r>
          </a:p>
          <a:p>
            <a:r>
              <a:rPr lang="ru-RU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создаёт новый снимок состояния, который является результатом трёхходового слияния, и автоматически создаёт новый 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коммит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который указывает на этот новый снимок состояния. </a:t>
            </a:r>
          </a:p>
          <a:p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Иногда процесс слияния не идёт гладко. Если вы изменили одну и ту же часть файла по-разному в двух ветках, которые собираетесь слить, 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не сможет сделать это чисто.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60654463b9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4187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0654463b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" name="Google Shape;94;g60654463b9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2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60654463b9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1393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0654463b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" name="Google Shape;94;g60654463b9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2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60654463b9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8695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0654463b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" name="Google Shape;94;g60654463b9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2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60654463b9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0223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Самый простой способ – копировать файлы в другой каталог. Это приемлемый подход, но не только для небольших проектов. В больших проектах возникает ряд проблем, для решения которых разработаны локальные СКВ.</a:t>
            </a:r>
            <a:br>
              <a:rPr lang="en-US" dirty="0">
                <a:effectLst/>
              </a:rPr>
            </a:br>
            <a:endParaRPr dirty="0"/>
          </a:p>
        </p:txBody>
      </p:sp>
      <p:sp>
        <p:nvSpPr>
          <p:cNvPr id="42" name="Google Shape;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0654463b9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Необходимость сотрудничать с разработчиками за другими компьютерами привела к появлению ЦСКВ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" name="Google Shape;50;g60654463b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0654463b9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В случае, когда "умирает" сервер, через который шла работа, любой клиентский 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репозиторий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может быть скопирован обратно на сервер, чтобы восстановить базу данных. Каждый раз, когда клиент забирает свежую версию файлов, он создаёт себе полную копию всех данных. </a:t>
            </a:r>
            <a:endParaRPr dirty="0"/>
          </a:p>
        </p:txBody>
      </p:sp>
      <p:sp>
        <p:nvSpPr>
          <p:cNvPr id="59" name="Google Shape;59;g60654463b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" name="Google Shape;6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Изначально 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предназначалась для использования в процессе разработки ядра 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Linux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но позже стала использоваться и во многих других проектах. На данный момент 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является самой быстрой распределенной системой, использующей самое компактное хранилище.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" name="Google Shape;6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600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Неизмененный или зафиксированный значит, что файл уже сохранён в вашей локальной базе.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К изменённым относятся файлы, которые поменялись, но ещё не были зафиксированы.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Подготовленные файлы — это изменённые файлы, отмеченные для включения в следующий </a:t>
            </a:r>
            <a:r>
              <a:rPr lang="ru-RU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коммит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" name="Google Shape;6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2414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презентации | документа">
  <p:cSld name="Титульный слайд презентации | документа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4"/>
          <p:cNvSpPr txBox="1">
            <a:spLocks noGrp="1"/>
          </p:cNvSpPr>
          <p:nvPr>
            <p:ph type="title"/>
          </p:nvPr>
        </p:nvSpPr>
        <p:spPr>
          <a:xfrm>
            <a:off x="1447801" y="5029201"/>
            <a:ext cx="7543799" cy="83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36363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body" idx="1"/>
          </p:nvPr>
        </p:nvSpPr>
        <p:spPr>
          <a:xfrm>
            <a:off x="1447800" y="6324600"/>
            <a:ext cx="7543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363636"/>
                </a:solidFill>
              </a:defRPr>
            </a:lvl1pPr>
            <a:lvl2pPr marL="914400" lvl="1" indent="-342900" algn="l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800"/>
              <a:buChar char="−"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/>
          <p:nvPr/>
        </p:nvSpPr>
        <p:spPr>
          <a:xfrm>
            <a:off x="1447801" y="5943600"/>
            <a:ext cx="754379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Impact"/>
              <a:buNone/>
            </a:pPr>
            <a:r>
              <a:rPr lang="ru-RU" sz="2400" b="0" i="0" u="none" strike="noStrike" cap="none" dirty="0">
                <a:solidFill>
                  <a:srgbClr val="7F7F7F"/>
                </a:solidFill>
                <a:latin typeface="Impact"/>
                <a:ea typeface="Impact"/>
                <a:cs typeface="Impact"/>
                <a:sym typeface="Impact"/>
              </a:rPr>
              <a:t>ПРОГРАММИРОВАНИЕ НА PYTHON</a:t>
            </a:r>
            <a:endParaRPr sz="2400" b="0" i="0" u="none" strike="noStrike" cap="none" dirty="0">
              <a:solidFill>
                <a:srgbClr val="7F7F7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заголовками">
  <p:cSld name="Слайд с заголовками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5"/>
          <p:cNvSpPr txBox="1">
            <a:spLocks noGrp="1"/>
          </p:cNvSpPr>
          <p:nvPr>
            <p:ph type="title"/>
          </p:nvPr>
        </p:nvSpPr>
        <p:spPr>
          <a:xfrm>
            <a:off x="1908000" y="187200"/>
            <a:ext cx="7200504" cy="42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50" rIns="91275" bIns="4565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2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s and Content with Caption">
  <p:cSld name="Titles and Content with Captio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6"/>
          <p:cNvSpPr txBox="1">
            <a:spLocks noGrp="1"/>
          </p:cNvSpPr>
          <p:nvPr>
            <p:ph type="body" idx="1"/>
          </p:nvPr>
        </p:nvSpPr>
        <p:spPr>
          <a:xfrm>
            <a:off x="683568" y="1268757"/>
            <a:ext cx="8352925" cy="50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600"/>
              <a:buNone/>
              <a:defRPr u="sng"/>
            </a:lvl1pPr>
            <a:lvl2pPr marL="914400" lvl="1" indent="-342900" algn="l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800"/>
              <a:buChar char="−"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6"/>
          <p:cNvSpPr txBox="1">
            <a:spLocks noGrp="1"/>
          </p:cNvSpPr>
          <p:nvPr>
            <p:ph type="body" idx="2"/>
          </p:nvPr>
        </p:nvSpPr>
        <p:spPr>
          <a:xfrm>
            <a:off x="683568" y="1768797"/>
            <a:ext cx="8352925" cy="4643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81000" algn="l">
              <a:spcBef>
                <a:spcPts val="0"/>
              </a:spcBef>
              <a:spcAft>
                <a:spcPts val="0"/>
              </a:spcAft>
              <a:buSzPts val="2400"/>
              <a:buChar char="−"/>
              <a:defRPr sz="2400"/>
            </a:lvl1pPr>
            <a:lvl2pPr marL="914400" lvl="1" indent="-355600" algn="l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000"/>
              <a:buChar char="−"/>
              <a:defRPr sz="2000"/>
            </a:lvl2pPr>
            <a:lvl3pPr marL="1371600" lvl="2" indent="-355600" algn="l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000"/>
              <a:buChar char="−"/>
              <a:defRPr/>
            </a:lvl3pPr>
            <a:lvl4pPr marL="1828800" lvl="3" indent="-355600" algn="l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000"/>
              <a:buChar char="−"/>
              <a:defRPr/>
            </a:lvl4pPr>
            <a:lvl5pPr marL="2286000" lvl="4" indent="-355600" algn="l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0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body" idx="3"/>
          </p:nvPr>
        </p:nvSpPr>
        <p:spPr>
          <a:xfrm>
            <a:off x="107506" y="620685"/>
            <a:ext cx="9000996" cy="35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1875" bIns="0" anchor="ctr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marL="914400" lvl="1" indent="-342900" algn="l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800"/>
              <a:buChar char="−"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title"/>
          </p:nvPr>
        </p:nvSpPr>
        <p:spPr>
          <a:xfrm>
            <a:off x="1907996" y="187195"/>
            <a:ext cx="7200506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25" rIns="91275" bIns="456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опросы ?">
  <p:cSld name="Вопросы ?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 txBox="1"/>
          <p:nvPr/>
        </p:nvSpPr>
        <p:spPr>
          <a:xfrm>
            <a:off x="609600" y="1600200"/>
            <a:ext cx="7924800" cy="1643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50" rIns="91275" bIns="456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600"/>
              <a:buFont typeface="Arial"/>
              <a:buNone/>
            </a:pPr>
            <a:r>
              <a:rPr lang="ru-RU" sz="3600" b="1" i="0" u="none" strike="noStrike" cap="non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 !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63636"/>
              </a:buClr>
              <a:buSzPts val="3600"/>
              <a:buFont typeface="Arial"/>
              <a:buNone/>
            </a:pPr>
            <a:r>
              <a:rPr lang="ru-RU" sz="3600" b="1" i="0" u="none" strike="noStrike" cap="non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ВОПРОСЫ ?</a:t>
            </a:r>
            <a:endParaRPr sz="3600" b="1" i="0" u="none" strike="noStrike" cap="none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s and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9" y="1268760"/>
            <a:ext cx="8352928" cy="500065"/>
          </a:xfrm>
        </p:spPr>
        <p:txBody>
          <a:bodyPr/>
          <a:lstStyle>
            <a:lvl1pPr marL="0" indent="0">
              <a:buNone/>
              <a:defRPr u="sng" baseline="0">
                <a:uFill>
                  <a:solidFill>
                    <a:srgbClr val="8A0000"/>
                  </a:solidFill>
                </a:u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83569" y="1768799"/>
            <a:ext cx="8352928" cy="4643470"/>
          </a:xfrm>
        </p:spPr>
        <p:txBody>
          <a:bodyPr/>
          <a:lstStyle>
            <a:lvl1pPr>
              <a:defRPr sz="2400" baseline="0"/>
            </a:lvl1pPr>
            <a:lvl2pPr marL="717550" indent="-357188">
              <a:defRPr sz="2000"/>
            </a:lvl2pPr>
            <a:lvl3pPr marL="1074738" indent="-357188">
              <a:defRPr sz="2000"/>
            </a:lvl3pPr>
            <a:lvl4pPr marL="1439863" indent="-357188">
              <a:defRPr sz="2000"/>
            </a:lvl4pPr>
            <a:lvl5pPr marL="1792288" indent="-357188">
              <a:defRPr sz="2000"/>
            </a:lvl5pPr>
          </a:lstStyle>
          <a:p>
            <a:pPr lvl="0"/>
            <a:r>
              <a:rPr lang="en-GB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07504" y="620688"/>
            <a:ext cx="9001001" cy="357190"/>
          </a:xfrm>
        </p:spPr>
        <p:txBody>
          <a:bodyPr rIns="71890" bIns="0" anchor="ctr" anchorCtr="0">
            <a:normAutofit/>
          </a:bodyPr>
          <a:lstStyle>
            <a:lvl1pPr marL="0" indent="0" algn="r">
              <a:buNone/>
              <a:defRPr sz="2200">
                <a:solidFill>
                  <a:srgbClr val="363636"/>
                </a:solidFill>
                <a:effectLst/>
              </a:defRPr>
            </a:lvl1pPr>
          </a:lstStyle>
          <a:p>
            <a:pPr lvl="0"/>
            <a:r>
              <a:rPr lang="en-GB" dirty="0"/>
              <a:t>Slide</a:t>
            </a:r>
            <a:r>
              <a:rPr lang="en-US" dirty="0"/>
              <a:t> Title</a:t>
            </a:r>
          </a:p>
        </p:txBody>
      </p:sp>
      <p:sp>
        <p:nvSpPr>
          <p:cNvPr id="6" name="Title Placeholder 21"/>
          <p:cNvSpPr>
            <a:spLocks noGrp="1"/>
          </p:cNvSpPr>
          <p:nvPr>
            <p:ph type="title" hasCustomPrompt="1"/>
          </p:nvPr>
        </p:nvSpPr>
        <p:spPr>
          <a:xfrm>
            <a:off x="1908000" y="187200"/>
            <a:ext cx="7200504" cy="428628"/>
          </a:xfrm>
          <a:prstGeom prst="rect">
            <a:avLst/>
          </a:prstGeom>
        </p:spPr>
        <p:txBody>
          <a:bodyPr vert="horz" lIns="91298" tIns="45651" rIns="91298" bIns="45651" rtlCol="0" anchor="ctr">
            <a:noAutofit/>
          </a:bodyPr>
          <a:lstStyle>
            <a:lvl1pPr>
              <a:defRPr sz="2600" baseline="0"/>
            </a:lvl1pPr>
          </a:lstStyle>
          <a:p>
            <a:r>
              <a:rPr lang="en-US" dirty="0"/>
              <a:t>section</a:t>
            </a:r>
            <a:r>
              <a:rPr lang="en-GB" dirty="0"/>
              <a:t> </a:t>
            </a: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88289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07504" y="620688"/>
            <a:ext cx="9001001" cy="357190"/>
          </a:xfrm>
        </p:spPr>
        <p:txBody>
          <a:bodyPr rIns="71890" bIns="0" anchor="ctr" anchorCtr="0">
            <a:normAutofit/>
          </a:bodyPr>
          <a:lstStyle>
            <a:lvl1pPr marL="0" indent="0" algn="r">
              <a:buNone/>
              <a:defRPr sz="2200">
                <a:solidFill>
                  <a:srgbClr val="363636"/>
                </a:solidFill>
                <a:effectLst/>
              </a:defRPr>
            </a:lvl1pPr>
          </a:lstStyle>
          <a:p>
            <a:pPr lvl="0"/>
            <a:r>
              <a:rPr lang="en-GB" dirty="0"/>
              <a:t>Slide</a:t>
            </a:r>
            <a:r>
              <a:rPr lang="en-US" dirty="0"/>
              <a:t>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683569" y="1268760"/>
            <a:ext cx="8352928" cy="514353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</a:t>
            </a:r>
            <a:r>
              <a:rPr lang="en-GB" dirty="0"/>
              <a:t>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5" name="Title Placeholder 21"/>
          <p:cNvSpPr>
            <a:spLocks noGrp="1"/>
          </p:cNvSpPr>
          <p:nvPr>
            <p:ph type="title" hasCustomPrompt="1"/>
          </p:nvPr>
        </p:nvSpPr>
        <p:spPr>
          <a:xfrm>
            <a:off x="1908000" y="187200"/>
            <a:ext cx="7200504" cy="428628"/>
          </a:xfrm>
          <a:prstGeom prst="rect">
            <a:avLst/>
          </a:prstGeom>
        </p:spPr>
        <p:txBody>
          <a:bodyPr vert="horz" lIns="91298" tIns="45651" rIns="91298" bIns="45651" rtlCol="0" anchor="ctr">
            <a:noAutofit/>
          </a:bodyPr>
          <a:lstStyle>
            <a:lvl1pPr>
              <a:defRPr sz="2600" baseline="0"/>
            </a:lvl1pPr>
          </a:lstStyle>
          <a:p>
            <a:r>
              <a:rPr lang="en-US" dirty="0"/>
              <a:t>section</a:t>
            </a:r>
            <a:r>
              <a:rPr lang="en-GB" dirty="0"/>
              <a:t> </a:t>
            </a: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25016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body" idx="1"/>
          </p:nvPr>
        </p:nvSpPr>
        <p:spPr>
          <a:xfrm>
            <a:off x="683568" y="1268760"/>
            <a:ext cx="8335918" cy="172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93700" algn="l" rtl="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600"/>
              <a:buFont typeface="Arial"/>
              <a:buChar char="−"/>
              <a:defRPr sz="2600" b="1" i="0" u="none" strike="noStrike" cap="non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400"/>
              <a:buFont typeface="Arial"/>
              <a:buChar char="−"/>
              <a:defRPr sz="2400" b="1" i="0" u="none" strike="noStrike" cap="non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000"/>
              <a:buFont typeface="Arial"/>
              <a:buChar char="−"/>
              <a:defRPr sz="2000" b="1" i="0" u="none" strike="noStrike" cap="non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000"/>
              <a:buFont typeface="Arial"/>
              <a:buChar char="−"/>
              <a:defRPr sz="2000" b="1" i="0" u="none" strike="noStrike" cap="non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000"/>
              <a:buFont typeface="Arial"/>
              <a:buChar char="−"/>
              <a:defRPr sz="2000" b="1" i="0" u="none" strike="noStrike" cap="non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3"/>
          <p:cNvSpPr/>
          <p:nvPr/>
        </p:nvSpPr>
        <p:spPr>
          <a:xfrm>
            <a:off x="152400" y="6629400"/>
            <a:ext cx="8604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700"/>
              <a:buFont typeface="Arial Narrow"/>
              <a:buNone/>
            </a:pPr>
            <a:r>
              <a:rPr lang="ru-RU" sz="700" b="0" i="0" u="none" strike="noStrike" cap="none" dirty="0">
                <a:solidFill>
                  <a:srgbClr val="363636"/>
                </a:solidFill>
                <a:latin typeface="Arial Narrow"/>
                <a:ea typeface="Arial Narrow"/>
                <a:cs typeface="Arial Narrow"/>
                <a:sym typeface="Arial Narrow"/>
              </a:rPr>
              <a:t>© Compass Plus Int., 1998-2019 Программирование на Python. Разработал: А. Ковалёва, </a:t>
            </a:r>
            <a:r>
              <a:rPr lang="ru-RU" sz="700" b="0" i="0" u="none" strike="noStrike" cap="none" dirty="0" err="1">
                <a:solidFill>
                  <a:srgbClr val="363636"/>
                </a:solidFill>
                <a:latin typeface="Arial Narrow"/>
                <a:ea typeface="Arial Narrow"/>
                <a:cs typeface="Arial Narrow"/>
                <a:sym typeface="Arial Narrow"/>
              </a:rPr>
              <a:t>С.Лукашенко</a:t>
            </a:r>
            <a:r>
              <a:rPr lang="ru-RU" sz="700" b="0" i="0" u="none" strike="noStrike" cap="none" dirty="0">
                <a:solidFill>
                  <a:srgbClr val="363636"/>
                </a:solidFill>
                <a:latin typeface="Arial Narrow"/>
                <a:ea typeface="Arial Narrow"/>
                <a:cs typeface="Arial Narrow"/>
                <a:sym typeface="Arial Narrow"/>
              </a:rPr>
              <a:t> v.1.00r, 30 августа 2019 г.</a:t>
            </a:r>
            <a:endParaRPr sz="700" b="0" i="0" u="none" strike="noStrike" cap="none" dirty="0">
              <a:solidFill>
                <a:srgbClr val="363636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Google Shape;12;p23"/>
          <p:cNvSpPr/>
          <p:nvPr/>
        </p:nvSpPr>
        <p:spPr>
          <a:xfrm>
            <a:off x="8763000" y="6378352"/>
            <a:ext cx="3048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14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" name="Google Shape;13;p23"/>
          <p:cNvSpPr txBox="1">
            <a:spLocks noGrp="1"/>
          </p:cNvSpPr>
          <p:nvPr>
            <p:ph type="title"/>
          </p:nvPr>
        </p:nvSpPr>
        <p:spPr>
          <a:xfrm>
            <a:off x="1907705" y="187200"/>
            <a:ext cx="7200799" cy="42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1875" bIns="0" anchor="ctr" anchorCtr="0">
            <a:norm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zZBiln_2FhM&amp;t=515s" TargetMode="External"/><Relationship Id="rId3" Type="http://schemas.openxmlformats.org/officeDocument/2006/relationships/hyperlink" Target="https://githowto.com,/" TargetMode="External"/><Relationship Id="rId7" Type="http://schemas.openxmlformats.org/officeDocument/2006/relationships/hyperlink" Target="https://habr.com/en/company/playrix/blog/345732/" TargetMode="External"/><Relationship Id="rId2" Type="http://schemas.openxmlformats.org/officeDocument/2006/relationships/hyperlink" Target="https://git-scm.com/book/ru/v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aining.github.com/downloads/ru/github-git-cheat-sheet/" TargetMode="External"/><Relationship Id="rId5" Type="http://schemas.openxmlformats.org/officeDocument/2006/relationships/hyperlink" Target="https://eax.me/git-commands/" TargetMode="External"/><Relationship Id="rId10" Type="http://schemas.openxmlformats.org/officeDocument/2006/relationships/hyperlink" Target="https://www.youtube.com/watch?v=7uEB7QXsrFk" TargetMode="External"/><Relationship Id="rId4" Type="http://schemas.openxmlformats.org/officeDocument/2006/relationships/hyperlink" Target="https://practicum.yandex.ru/git-basics" TargetMode="External"/><Relationship Id="rId9" Type="http://schemas.openxmlformats.org/officeDocument/2006/relationships/hyperlink" Target="https://www.youtube.com/watch?v=SEvR78OhGtw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www.youtube.com/watch?v=hyUBMmL0WtA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"/>
          <p:cNvSpPr txBox="1">
            <a:spLocks noGrp="1"/>
          </p:cNvSpPr>
          <p:nvPr>
            <p:ph type="title"/>
          </p:nvPr>
        </p:nvSpPr>
        <p:spPr>
          <a:xfrm>
            <a:off x="1447800" y="5072744"/>
            <a:ext cx="7543799" cy="83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СИСТЕМЫ КОНТРОЛЯ ВЕРСИЙ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GIT</a:t>
            </a:r>
            <a:endParaRPr dirty="0"/>
          </a:p>
        </p:txBody>
      </p:sp>
      <p:sp>
        <p:nvSpPr>
          <p:cNvPr id="32" name="Google Shape;32;p1"/>
          <p:cNvSpPr txBox="1">
            <a:spLocks noGrp="1"/>
          </p:cNvSpPr>
          <p:nvPr>
            <p:ph type="body" idx="1"/>
          </p:nvPr>
        </p:nvSpPr>
        <p:spPr>
          <a:xfrm>
            <a:off x="1447800" y="6324600"/>
            <a:ext cx="7543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dirty="0"/>
              <a:t>Лекции для IT-школы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 txBox="1">
            <a:spLocks noGrp="1"/>
          </p:cNvSpPr>
          <p:nvPr>
            <p:ph type="title"/>
          </p:nvPr>
        </p:nvSpPr>
        <p:spPr>
          <a:xfrm>
            <a:off x="1908175" y="187325"/>
            <a:ext cx="7200900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25" rIns="91275" bIns="45625" anchor="ctr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ТАКОЕ GIT</a:t>
            </a:r>
            <a:endParaRPr dirty="0"/>
          </a:p>
        </p:txBody>
      </p:sp>
      <p:sp>
        <p:nvSpPr>
          <p:cNvPr id="71" name="Google Shape;71;p5"/>
          <p:cNvSpPr txBox="1">
            <a:spLocks noGrp="1"/>
          </p:cNvSpPr>
          <p:nvPr>
            <p:ph type="body" idx="4294967295"/>
          </p:nvPr>
        </p:nvSpPr>
        <p:spPr>
          <a:xfrm>
            <a:off x="34925" y="620713"/>
            <a:ext cx="90012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5"/>
          <p:cNvSpPr txBox="1"/>
          <p:nvPr/>
        </p:nvSpPr>
        <p:spPr>
          <a:xfrm>
            <a:off x="584050" y="1121050"/>
            <a:ext cx="8233500" cy="16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  <a:uFill>
                  <a:noFill/>
                </a:uFill>
              </a:rPr>
              <a:t>Git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–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 распределенная система контроля версий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Разработан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: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Линусом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Торвальдсом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 в 2005 году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Проекты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: ядро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Linux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,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Swift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,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Android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,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jQuery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, PHP,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Qt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, ряд дистрибутивов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Linux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Сервисы для работы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: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GitHub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,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GitLab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,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BitBucket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,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TortoiseGit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3" name="Google Shape;7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800" y="4709150"/>
            <a:ext cx="3080050" cy="128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5838" y="4586150"/>
            <a:ext cx="143827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4122" y="4339547"/>
            <a:ext cx="1902875" cy="19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800" y="4886950"/>
            <a:ext cx="1905000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 txBox="1">
            <a:spLocks noGrp="1"/>
          </p:cNvSpPr>
          <p:nvPr>
            <p:ph type="title"/>
          </p:nvPr>
        </p:nvSpPr>
        <p:spPr>
          <a:xfrm>
            <a:off x="1908175" y="187325"/>
            <a:ext cx="7200900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25" rIns="91275" bIns="45625" anchor="ctr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РЕПОЗИТОРИИ</a:t>
            </a:r>
            <a:endParaRPr dirty="0"/>
          </a:p>
        </p:txBody>
      </p:sp>
      <p:sp>
        <p:nvSpPr>
          <p:cNvPr id="71" name="Google Shape;71;p5"/>
          <p:cNvSpPr txBox="1">
            <a:spLocks noGrp="1"/>
          </p:cNvSpPr>
          <p:nvPr>
            <p:ph type="body" idx="4294967295"/>
          </p:nvPr>
        </p:nvSpPr>
        <p:spPr>
          <a:xfrm>
            <a:off x="34925" y="620713"/>
            <a:ext cx="90012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5"/>
          <p:cNvSpPr txBox="1"/>
          <p:nvPr/>
        </p:nvSpPr>
        <p:spPr>
          <a:xfrm>
            <a:off x="802625" y="1304584"/>
            <a:ext cx="8233500" cy="16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Репозиторий</a:t>
            </a:r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место, где хранятся и поддерживаются какие-либо данные</a:t>
            </a:r>
            <a:r>
              <a:rPr 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endParaRPr lang="ru-RU" sz="2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/>
            <a:endParaRPr lang="ru-RU" sz="2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Локальный</a:t>
            </a:r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место на вашем компьютере</a:t>
            </a:r>
          </a:p>
          <a:p>
            <a:pPr lvl="0"/>
            <a:endParaRPr lang="ru-RU" sz="2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Удаленный</a:t>
            </a:r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хранилище в сети (например, </a:t>
            </a:r>
            <a:r>
              <a:rPr 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GitHub)</a:t>
            </a:r>
            <a:endParaRPr lang="ru-RU" sz="2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/>
            <a:endParaRPr lang="ru-RU" sz="2600" dirty="0"/>
          </a:p>
          <a:p>
            <a:pPr lvl="0"/>
            <a:r>
              <a:rPr lang="ru-RU" sz="2600" dirty="0">
                <a:solidFill>
                  <a:srgbClr val="00B0F0"/>
                </a:solidFill>
              </a:rPr>
              <a:t>Удаленный </a:t>
            </a:r>
            <a:r>
              <a:rPr lang="ru-RU" sz="2600" dirty="0" err="1">
                <a:solidFill>
                  <a:srgbClr val="00B0F0"/>
                </a:solidFill>
              </a:rPr>
              <a:t>репозиторий</a:t>
            </a:r>
            <a:r>
              <a:rPr lang="ru-RU" sz="2600" dirty="0">
                <a:solidFill>
                  <a:srgbClr val="00B0F0"/>
                </a:solidFill>
              </a:rPr>
              <a:t> принято называть </a:t>
            </a:r>
            <a:r>
              <a:rPr lang="en-US" sz="2600" b="1" dirty="0">
                <a:solidFill>
                  <a:srgbClr val="00B0F0"/>
                </a:solidFill>
              </a:rPr>
              <a:t>origin</a:t>
            </a:r>
            <a:endParaRPr lang="ru-RU" sz="2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384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1295400" y="290653"/>
            <a:ext cx="7813675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25" rIns="91275" bIns="45625" anchor="ctr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50" dirty="0"/>
              <a:t>СОСТОЯНИЯ ФАЙЛОВ В РАБОЧЕМ КАТАЛОГЕ</a:t>
            </a:r>
            <a:endParaRPr sz="22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3FB35C-A9A0-034A-BDDC-B8A9CE62E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46" y="762359"/>
            <a:ext cx="8530203" cy="4958443"/>
          </a:xfrm>
          <a:prstGeom prst="rect">
            <a:avLst/>
          </a:prstGeom>
        </p:spPr>
      </p:pic>
      <p:sp>
        <p:nvSpPr>
          <p:cNvPr id="91" name="Google Shape;91;p7"/>
          <p:cNvSpPr txBox="1"/>
          <p:nvPr/>
        </p:nvSpPr>
        <p:spPr>
          <a:xfrm>
            <a:off x="4932897" y="962931"/>
            <a:ext cx="3904204" cy="162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ru-RU" sz="2400" b="1" dirty="0">
                <a:solidFill>
                  <a:srgbClr val="363636"/>
                </a:solidFill>
              </a:rPr>
              <a:t>*</a:t>
            </a:r>
            <a:r>
              <a:rPr lang="ru-RU" sz="2400" b="1" dirty="0" err="1">
                <a:solidFill>
                  <a:srgbClr val="363636"/>
                </a:solidFill>
              </a:rPr>
              <a:t>Коммит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</a:t>
            </a:r>
            <a:r>
              <a:rPr lang="ru-RU" sz="2400" dirty="0">
                <a:solidFill>
                  <a:srgbClr val="363636"/>
                </a:solidFill>
              </a:rPr>
              <a:t> </a:t>
            </a:r>
            <a:r>
              <a:rPr lang="ru-RU" sz="2400" dirty="0">
                <a:solidFill>
                  <a:srgbClr val="282828"/>
                </a:solidFill>
                <a:highlight>
                  <a:srgbClr val="FFFFFF"/>
                </a:highlight>
              </a:rPr>
              <a:t>сохранение изменений в </a:t>
            </a:r>
            <a:r>
              <a:rPr lang="ru-RU" sz="2400" dirty="0" err="1">
                <a:solidFill>
                  <a:srgbClr val="282828"/>
                </a:solidFill>
                <a:highlight>
                  <a:srgbClr val="FFFFFF"/>
                </a:highlight>
              </a:rPr>
              <a:t>репозитории</a:t>
            </a:r>
            <a:endParaRPr sz="2400" dirty="0">
              <a:solidFill>
                <a:srgbClr val="3636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636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6363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07E99-74C5-A845-9AD3-98214A9D1616}"/>
              </a:ext>
            </a:extLst>
          </p:cNvPr>
          <p:cNvSpPr txBox="1"/>
          <p:nvPr/>
        </p:nvSpPr>
        <p:spPr>
          <a:xfrm>
            <a:off x="714105" y="5538890"/>
            <a:ext cx="26276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Уже зафиксированные в </a:t>
            </a:r>
            <a:r>
              <a:rPr lang="ru-RU" dirty="0" err="1">
                <a:solidFill>
                  <a:srgbClr val="0070C0"/>
                </a:solidFill>
              </a:rPr>
              <a:t>коммите</a:t>
            </a:r>
            <a:r>
              <a:rPr lang="ru-RU" dirty="0">
                <a:solidFill>
                  <a:srgbClr val="0070C0"/>
                </a:solidFill>
              </a:rPr>
              <a:t> и сохраненные в локальном </a:t>
            </a:r>
            <a:r>
              <a:rPr lang="ru-RU" dirty="0" err="1">
                <a:solidFill>
                  <a:srgbClr val="0070C0"/>
                </a:solidFill>
              </a:rPr>
              <a:t>репозитории</a:t>
            </a:r>
            <a:r>
              <a:rPr lang="ru-RU" dirty="0">
                <a:solidFill>
                  <a:srgbClr val="0070C0"/>
                </a:solidFill>
              </a:rPr>
              <a:t> (</a:t>
            </a:r>
            <a:r>
              <a:rPr lang="en-US" dirty="0">
                <a:solidFill>
                  <a:srgbClr val="0070C0"/>
                </a:solidFill>
              </a:rPr>
              <a:t>.git</a:t>
            </a:r>
            <a:r>
              <a:rPr lang="ru-RU" dirty="0">
                <a:solidFill>
                  <a:srgbClr val="0070C0"/>
                </a:solidFill>
              </a:rPr>
              <a:t>)</a:t>
            </a:r>
            <a:endParaRPr lang="en-RU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9335D-08F7-D441-B210-9F84BFE074A4}"/>
              </a:ext>
            </a:extLst>
          </p:cNvPr>
          <p:cNvSpPr txBox="1"/>
          <p:nvPr/>
        </p:nvSpPr>
        <p:spPr>
          <a:xfrm>
            <a:off x="3481187" y="5538890"/>
            <a:ext cx="262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Файлы, которые поменялись, но еще не зафиксированы</a:t>
            </a:r>
            <a:endParaRPr lang="en-RU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EDE312-73A6-504E-BC71-5B777FE13EEA}"/>
              </a:ext>
            </a:extLst>
          </p:cNvPr>
          <p:cNvSpPr txBox="1"/>
          <p:nvPr/>
        </p:nvSpPr>
        <p:spPr>
          <a:xfrm>
            <a:off x="6108884" y="5538890"/>
            <a:ext cx="30001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Измененные и подготовленные для </a:t>
            </a:r>
            <a:r>
              <a:rPr lang="ru-RU" dirty="0" err="1">
                <a:solidFill>
                  <a:srgbClr val="0070C0"/>
                </a:solidFill>
              </a:rPr>
              <a:t>коммита</a:t>
            </a:r>
            <a:r>
              <a:rPr lang="ru-RU" dirty="0">
                <a:solidFill>
                  <a:srgbClr val="0070C0"/>
                </a:solidFill>
              </a:rPr>
              <a:t> –</a:t>
            </a:r>
            <a:r>
              <a:rPr lang="en-US" dirty="0">
                <a:solidFill>
                  <a:srgbClr val="0070C0"/>
                </a:solidFill>
              </a:rPr>
              <a:t> staged for commit (</a:t>
            </a:r>
            <a:r>
              <a:rPr lang="ru-RU" dirty="0">
                <a:solidFill>
                  <a:srgbClr val="0070C0"/>
                </a:solidFill>
              </a:rPr>
              <a:t>проиндексированные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n-RU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7D21F-9782-884C-A86C-CB02123F8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695" y="1424178"/>
            <a:ext cx="4727305" cy="4312118"/>
          </a:xfrm>
          <a:prstGeom prst="rect">
            <a:avLst/>
          </a:prstGeom>
        </p:spPr>
      </p:pic>
      <p:sp>
        <p:nvSpPr>
          <p:cNvPr id="70" name="Google Shape;70;p5"/>
          <p:cNvSpPr txBox="1">
            <a:spLocks noGrp="1"/>
          </p:cNvSpPr>
          <p:nvPr>
            <p:ph type="title"/>
          </p:nvPr>
        </p:nvSpPr>
        <p:spPr>
          <a:xfrm>
            <a:off x="1908175" y="187325"/>
            <a:ext cx="7200900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25" rIns="91275" bIns="45625" anchor="ctr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КАТАЛОГИ </a:t>
            </a:r>
            <a:r>
              <a:rPr lang="en-US" dirty="0"/>
              <a:t>GIT</a:t>
            </a:r>
            <a:endParaRPr dirty="0"/>
          </a:p>
        </p:txBody>
      </p:sp>
      <p:sp>
        <p:nvSpPr>
          <p:cNvPr id="71" name="Google Shape;71;p5"/>
          <p:cNvSpPr txBox="1">
            <a:spLocks noGrp="1"/>
          </p:cNvSpPr>
          <p:nvPr>
            <p:ph type="body" idx="4294967295"/>
          </p:nvPr>
        </p:nvSpPr>
        <p:spPr>
          <a:xfrm>
            <a:off x="34925" y="620713"/>
            <a:ext cx="90012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5"/>
          <p:cNvSpPr txBox="1"/>
          <p:nvPr/>
        </p:nvSpPr>
        <p:spPr>
          <a:xfrm>
            <a:off x="310872" y="1121704"/>
            <a:ext cx="4752017" cy="5115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B0F0"/>
                </a:solidFill>
              </a:rPr>
              <a:t>Каталог </a:t>
            </a:r>
            <a:r>
              <a:rPr lang="en-US" sz="2000" b="1" dirty="0">
                <a:solidFill>
                  <a:srgbClr val="00B0F0"/>
                </a:solidFill>
              </a:rPr>
              <a:t>Git</a:t>
            </a:r>
            <a:r>
              <a:rPr lang="ru-RU" sz="2000" dirty="0">
                <a:solidFill>
                  <a:srgbClr val="00B0F0"/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место, где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хранит метаданные и базу данных (репозиторий) проекта, именуется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.git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это скрытый каталог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/>
            <a:r>
              <a:rPr lang="ru-RU" sz="2000" b="1" dirty="0">
                <a:solidFill>
                  <a:srgbClr val="00B0F0"/>
                </a:solidFill>
              </a:rPr>
              <a:t>Рабочий каталог 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копия определенной версии проекта, которая время от времени синхронизируется с удаленным сервером и </a:t>
            </a: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содержит в себе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/>
            <a:r>
              <a:rPr lang="ru-RU" sz="2000" b="1" dirty="0">
                <a:solidFill>
                  <a:srgbClr val="00B0F0"/>
                </a:solidFill>
              </a:rPr>
              <a:t>Каталог </a:t>
            </a:r>
            <a:r>
              <a:rPr lang="en-US" sz="2000" b="1" dirty="0">
                <a:solidFill>
                  <a:srgbClr val="00B0F0"/>
                </a:solidFill>
              </a:rPr>
              <a:t>Git</a:t>
            </a:r>
            <a:endParaRPr lang="ru-RU" sz="2000" b="1" dirty="0">
              <a:solidFill>
                <a:srgbClr val="00B0F0"/>
              </a:solidFill>
            </a:endParaRPr>
          </a:p>
          <a:p>
            <a:pPr lvl="0"/>
            <a:endParaRPr lang="ru-RU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/>
            <a:r>
              <a:rPr lang="ru-RU" sz="2000" b="1" dirty="0">
                <a:solidFill>
                  <a:srgbClr val="00B0F0"/>
                </a:solidFill>
              </a:rPr>
              <a:t>Область подготовленных файлов (индекс) 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служебная информация о том, что должно войти в следующий коммит</a:t>
            </a:r>
          </a:p>
          <a:p>
            <a:pPr lvl="0"/>
            <a:endParaRPr lang="ru-RU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599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9E8EE-91E4-13D5-81DD-321DFE8941B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Через командную строку (</a:t>
            </a:r>
            <a:r>
              <a:rPr lang="en-US" dirty="0"/>
              <a:t>CLI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и графический интерфейс </a:t>
            </a:r>
            <a:r>
              <a:rPr lang="en-US" dirty="0"/>
              <a:t>(GUI)</a:t>
            </a:r>
            <a:endParaRPr lang="en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6D9EFA-86FB-AA7A-B150-92FE17E52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ВАРИАНТЫ РАБОТЫ  С </a:t>
            </a:r>
            <a:r>
              <a:rPr lang="en-US" dirty="0"/>
              <a:t>GIT</a:t>
            </a:r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DA3A8-1F4E-018C-31CD-2E1231ED3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0" y="1874223"/>
            <a:ext cx="9075592" cy="39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51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0654463b9_0_71"/>
          <p:cNvSpPr txBox="1">
            <a:spLocks noGrp="1"/>
          </p:cNvSpPr>
          <p:nvPr>
            <p:ph type="title"/>
          </p:nvPr>
        </p:nvSpPr>
        <p:spPr>
          <a:xfrm>
            <a:off x="1295400" y="187325"/>
            <a:ext cx="7813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25" rIns="91275" bIns="456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50" dirty="0"/>
              <a:t>НАЧАЛО РАБОТЫ</a:t>
            </a:r>
            <a:endParaRPr sz="2250" dirty="0"/>
          </a:p>
        </p:txBody>
      </p:sp>
      <p:sp>
        <p:nvSpPr>
          <p:cNvPr id="98" name="Google Shape;98;g60654463b9_0_71"/>
          <p:cNvSpPr txBox="1"/>
          <p:nvPr/>
        </p:nvSpPr>
        <p:spPr>
          <a:xfrm>
            <a:off x="348525" y="1017450"/>
            <a:ext cx="8459400" cy="52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342900">
              <a:lnSpc>
                <a:spcPct val="150000"/>
              </a:lnSpc>
              <a:buClr>
                <a:srgbClr val="363636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Установить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git:</a:t>
            </a: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000" i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lang="en-US" sz="2000" i="1" dirty="0">
              <a:solidFill>
                <a:srgbClr val="0070C0"/>
              </a:solidFill>
            </a:endParaRPr>
          </a:p>
          <a:p>
            <a:pPr marL="419100" lvl="0" indent="-342900">
              <a:lnSpc>
                <a:spcPct val="150000"/>
              </a:lnSpc>
              <a:buClr>
                <a:srgbClr val="363636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Перейти в командную строку</a:t>
            </a:r>
          </a:p>
          <a:p>
            <a:pPr marL="419100" lvl="0" indent="-342900">
              <a:lnSpc>
                <a:spcPct val="150000"/>
              </a:lnSpc>
              <a:buClr>
                <a:srgbClr val="363636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Указать данные пользователя: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6200" lvl="0">
              <a:lnSpc>
                <a:spcPct val="150000"/>
              </a:lnSpc>
              <a:buClr>
                <a:srgbClr val="363636"/>
              </a:buClr>
              <a:buSzPts val="2400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ru-RU" sz="20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config --global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user.name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”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”</a:t>
            </a:r>
          </a:p>
          <a:p>
            <a:pPr marL="76200">
              <a:lnSpc>
                <a:spcPct val="150000"/>
              </a:lnSpc>
              <a:buClr>
                <a:srgbClr val="363636"/>
              </a:buClr>
              <a:buSzPts val="2400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ru-RU" sz="20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config --global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user.email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myname@example.com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19100" lvl="0" indent="-342900">
              <a:lnSpc>
                <a:spcPct val="150000"/>
              </a:lnSpc>
              <a:buClr>
                <a:srgbClr val="363636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Перейти в каталог проекта и создать в нем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git-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репозиторий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6200" lvl="0">
              <a:lnSpc>
                <a:spcPct val="150000"/>
              </a:lnSpc>
              <a:buClr>
                <a:srgbClr val="363636"/>
              </a:buClr>
              <a:buSzPts val="2400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ru-RU" sz="20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-RU" sz="20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ini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lang="ru-RU" sz="20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EFEFEF"/>
              </a:highlight>
            </a:endParaRPr>
          </a:p>
          <a:p>
            <a:pPr lvl="0"/>
            <a:endParaRPr lang="en-GB" sz="1800" dirty="0">
              <a:solidFill>
                <a:srgbClr val="363636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sz="2000" dirty="0">
              <a:solidFill>
                <a:srgbClr val="3636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636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6363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0654463b9_0_71"/>
          <p:cNvSpPr txBox="1">
            <a:spLocks noGrp="1"/>
          </p:cNvSpPr>
          <p:nvPr>
            <p:ph type="title"/>
          </p:nvPr>
        </p:nvSpPr>
        <p:spPr>
          <a:xfrm>
            <a:off x="1330200" y="215521"/>
            <a:ext cx="7813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25" rIns="91275" bIns="456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50" dirty="0"/>
              <a:t>ОСНОВНЫЕ КОМАНДЫ</a:t>
            </a:r>
            <a:endParaRPr sz="2250" dirty="0"/>
          </a:p>
        </p:txBody>
      </p:sp>
      <p:sp>
        <p:nvSpPr>
          <p:cNvPr id="98" name="Google Shape;98;g60654463b9_0_71"/>
          <p:cNvSpPr txBox="1"/>
          <p:nvPr/>
        </p:nvSpPr>
        <p:spPr>
          <a:xfrm>
            <a:off x="342300" y="1068403"/>
            <a:ext cx="8459400" cy="376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342900">
              <a:lnSpc>
                <a:spcPct val="150000"/>
              </a:lnSpc>
              <a:buClr>
                <a:srgbClr val="363636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Текущее состояние </a:t>
            </a:r>
            <a:r>
              <a:rPr lang="ru-RU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репозитория</a:t>
            </a:r>
            <a:r>
              <a:rPr lang="ru-RU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457200" lvl="0" indent="457200">
              <a:lnSpc>
                <a:spcPct val="150000"/>
              </a:lnSpc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git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status 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19100" lvl="0" indent="-342900">
              <a:lnSpc>
                <a:spcPct val="150000"/>
              </a:lnSpc>
              <a:buClr>
                <a:srgbClr val="363636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Добавить файл под </a:t>
            </a:r>
            <a:r>
              <a:rPr lang="ru-RU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версионный</a:t>
            </a:r>
            <a:r>
              <a:rPr lang="ru-RU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контроль/к </a:t>
            </a:r>
            <a:r>
              <a:rPr lang="ru-RU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коммиту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ru-RU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другое название – «</a:t>
            </a:r>
            <a:r>
              <a:rPr lang="ru-RU" sz="22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Проиндексировать изменения</a:t>
            </a:r>
            <a:r>
              <a:rPr lang="ru-RU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»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ru-RU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457200" lvl="0" indent="457200">
              <a:lnSpc>
                <a:spcPct val="150000"/>
              </a:lnSpc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ru-RU" sz="1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add &lt;filename&gt;</a:t>
            </a:r>
            <a:endParaRPr lang="ru-RU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19100" lvl="0" indent="-342900">
              <a:lnSpc>
                <a:spcPct val="150000"/>
              </a:lnSpc>
              <a:buClr>
                <a:srgbClr val="363636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Коммит</a:t>
            </a:r>
            <a:r>
              <a:rPr lang="ru-RU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(только для проиндексированных файлов):</a:t>
            </a:r>
          </a:p>
          <a:p>
            <a:pPr marL="457200" lvl="0" indent="457200">
              <a:lnSpc>
                <a:spcPct val="150000"/>
              </a:lnSpc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git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commit –m ”commit message”</a:t>
            </a:r>
          </a:p>
          <a:p>
            <a:pPr lvl="0"/>
            <a:endParaRPr lang="ru-RU" sz="2000" dirty="0">
              <a:solidFill>
                <a:srgbClr val="00B0F0"/>
              </a:solidFill>
            </a:endParaRPr>
          </a:p>
          <a:p>
            <a:pPr lvl="0"/>
            <a:endParaRPr sz="2000" dirty="0">
              <a:solidFill>
                <a:srgbClr val="3636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636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6363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D309B4-B80B-D94B-9C18-D7ADE3CBA6B1}"/>
              </a:ext>
            </a:extLst>
          </p:cNvPr>
          <p:cNvSpPr txBox="1"/>
          <p:nvPr/>
        </p:nvSpPr>
        <p:spPr>
          <a:xfrm>
            <a:off x="342300" y="4831882"/>
            <a:ext cx="85803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Commit message </a:t>
            </a:r>
            <a:r>
              <a:rPr lang="ru-RU" sz="2000" dirty="0">
                <a:solidFill>
                  <a:srgbClr val="00B0F0"/>
                </a:solidFill>
              </a:rPr>
              <a:t>должен быть осмысленным и четко передавать содержание </a:t>
            </a:r>
            <a:r>
              <a:rPr lang="ru-RU" sz="2000" dirty="0" err="1">
                <a:solidFill>
                  <a:srgbClr val="00B0F0"/>
                </a:solidFill>
              </a:rPr>
              <a:t>коммита</a:t>
            </a:r>
            <a:endParaRPr lang="ru-RU" sz="2000" dirty="0">
              <a:solidFill>
                <a:srgbClr val="00B0F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B0F0"/>
                </a:solidFill>
              </a:rPr>
              <a:t>Обычно придерживаются принципа «Один завершенный цикл разработки – один </a:t>
            </a:r>
            <a:r>
              <a:rPr lang="ru-RU" sz="2000" dirty="0" err="1">
                <a:solidFill>
                  <a:srgbClr val="00B0F0"/>
                </a:solidFill>
              </a:rPr>
              <a:t>коммит</a:t>
            </a:r>
            <a:r>
              <a:rPr lang="ru-RU" sz="2000" dirty="0">
                <a:solidFill>
                  <a:srgbClr val="00B0F0"/>
                </a:solidFill>
              </a:rPr>
              <a:t>»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23304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0654463b9_0_71"/>
          <p:cNvSpPr txBox="1">
            <a:spLocks noGrp="1"/>
          </p:cNvSpPr>
          <p:nvPr>
            <p:ph type="title"/>
          </p:nvPr>
        </p:nvSpPr>
        <p:spPr>
          <a:xfrm>
            <a:off x="1295400" y="187325"/>
            <a:ext cx="7813800" cy="760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25" rIns="91275" bIns="456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50" dirty="0"/>
              <a:t>ОСНОВНЫЕ КОМАНДЫ</a:t>
            </a:r>
            <a:br>
              <a:rPr lang="ru-RU" sz="2250" dirty="0"/>
            </a:br>
            <a:r>
              <a:rPr lang="ru-RU" sz="2250" dirty="0"/>
              <a:t>Удаление файла</a:t>
            </a:r>
            <a:r>
              <a:rPr lang="en-US" sz="2250" dirty="0"/>
              <a:t>: git rm</a:t>
            </a:r>
            <a:endParaRPr sz="2250" dirty="0"/>
          </a:p>
        </p:txBody>
      </p:sp>
      <p:sp>
        <p:nvSpPr>
          <p:cNvPr id="98" name="Google Shape;98;g60654463b9_0_71"/>
          <p:cNvSpPr txBox="1"/>
          <p:nvPr/>
        </p:nvSpPr>
        <p:spPr>
          <a:xfrm>
            <a:off x="310716" y="947879"/>
            <a:ext cx="8522567" cy="208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342900">
              <a:lnSpc>
                <a:spcPct val="150000"/>
              </a:lnSpc>
              <a:buClr>
                <a:srgbClr val="363636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Удаление файла из 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</a:t>
            </a:r>
            <a:r>
              <a:rPr lang="ru-RU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и рабочего каталога:</a:t>
            </a:r>
          </a:p>
          <a:p>
            <a:pPr marL="457200" lvl="0" indent="457200">
              <a:lnSpc>
                <a:spcPct val="150000"/>
              </a:lnSpc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ru-RU" sz="1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rm &lt;filename&gt;</a:t>
            </a:r>
            <a:endParaRPr lang="ru-RU" sz="1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19100" lvl="0" indent="-342900">
              <a:lnSpc>
                <a:spcPct val="150000"/>
              </a:lnSpc>
              <a:buClr>
                <a:srgbClr val="363636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Удаление файла из 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</a:t>
            </a:r>
            <a:r>
              <a:rPr lang="ru-RU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оставив его в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рабочем каталоге:</a:t>
            </a:r>
          </a:p>
          <a:p>
            <a:pPr marL="457200" lvl="0" indent="457200">
              <a:lnSpc>
                <a:spcPct val="150000"/>
              </a:lnSpc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ru-RU" sz="1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rm --cached &lt;filename&gt;</a:t>
            </a:r>
            <a:endParaRPr lang="en-GB" sz="1800" dirty="0">
              <a:solidFill>
                <a:srgbClr val="363636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B0F0"/>
              </a:solidFill>
            </a:endParaRPr>
          </a:p>
          <a:p>
            <a:pPr lvl="0"/>
            <a:endParaRPr sz="2000" dirty="0">
              <a:solidFill>
                <a:srgbClr val="3636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636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6363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61E9E9-075A-8E41-A00A-8D617712D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813" y="3037232"/>
            <a:ext cx="4427619" cy="323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0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0654463b9_0_71"/>
          <p:cNvSpPr txBox="1">
            <a:spLocks noGrp="1"/>
          </p:cNvSpPr>
          <p:nvPr>
            <p:ph type="title"/>
          </p:nvPr>
        </p:nvSpPr>
        <p:spPr>
          <a:xfrm>
            <a:off x="1295400" y="187325"/>
            <a:ext cx="7813800" cy="760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25" rIns="91275" bIns="456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50" dirty="0"/>
              <a:t>ОСНОВНЫЕ КОМАНДЫ</a:t>
            </a:r>
            <a:br>
              <a:rPr lang="ru-RU" sz="2250" dirty="0"/>
            </a:br>
            <a:r>
              <a:rPr lang="ru-RU" sz="2250" dirty="0"/>
              <a:t>Просмотр истории </a:t>
            </a:r>
            <a:r>
              <a:rPr lang="ru-RU" sz="2250" dirty="0" err="1"/>
              <a:t>коммитов</a:t>
            </a:r>
            <a:r>
              <a:rPr lang="ru-RU" sz="2250" dirty="0"/>
              <a:t>: </a:t>
            </a:r>
            <a:r>
              <a:rPr lang="en-US" sz="2250" dirty="0"/>
              <a:t>git log</a:t>
            </a:r>
            <a:endParaRPr sz="2250" dirty="0"/>
          </a:p>
        </p:txBody>
      </p:sp>
      <p:sp>
        <p:nvSpPr>
          <p:cNvPr id="98" name="Google Shape;98;g60654463b9_0_71"/>
          <p:cNvSpPr txBox="1"/>
          <p:nvPr/>
        </p:nvSpPr>
        <p:spPr>
          <a:xfrm>
            <a:off x="310716" y="947879"/>
            <a:ext cx="8522567" cy="1718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342900">
              <a:lnSpc>
                <a:spcPct val="150000"/>
              </a:lnSpc>
              <a:buClr>
                <a:srgbClr val="363636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Просмотр всей истории </a:t>
            </a:r>
            <a:r>
              <a:rPr lang="ru-RU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коммитов</a:t>
            </a:r>
            <a:r>
              <a:rPr lang="ru-RU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в обратном хронологическом порядке:</a:t>
            </a:r>
          </a:p>
          <a:p>
            <a:pPr marL="457200" lvl="0" indent="457200">
              <a:lnSpc>
                <a:spcPct val="150000"/>
              </a:lnSpc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ru-RU" sz="1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endParaRPr lang="ru-RU" sz="2000" dirty="0">
              <a:solidFill>
                <a:srgbClr val="00B0F0"/>
              </a:solidFill>
            </a:endParaRPr>
          </a:p>
          <a:p>
            <a:pPr lvl="0"/>
            <a:endParaRPr sz="2000" dirty="0">
              <a:solidFill>
                <a:srgbClr val="3636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636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6363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3012E3-02CC-0B45-B1A9-0A7D900A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97" y="2666198"/>
            <a:ext cx="6930189" cy="367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64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37D9D0-F7A9-AD46-A010-2BCDFE44E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25" y="3127376"/>
            <a:ext cx="3842476" cy="2524602"/>
          </a:xfrm>
          <a:prstGeom prst="rect">
            <a:avLst/>
          </a:prstGeom>
        </p:spPr>
      </p:pic>
      <p:sp>
        <p:nvSpPr>
          <p:cNvPr id="97" name="Google Shape;97;g60654463b9_0_71"/>
          <p:cNvSpPr txBox="1">
            <a:spLocks noGrp="1"/>
          </p:cNvSpPr>
          <p:nvPr>
            <p:ph type="title"/>
          </p:nvPr>
        </p:nvSpPr>
        <p:spPr>
          <a:xfrm>
            <a:off x="1295400" y="187325"/>
            <a:ext cx="7813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25" rIns="91275" bIns="456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50" dirty="0"/>
              <a:t>ВЕТВЛЕНИЕ</a:t>
            </a:r>
            <a:endParaRPr sz="2250" dirty="0"/>
          </a:p>
        </p:txBody>
      </p:sp>
      <p:sp>
        <p:nvSpPr>
          <p:cNvPr id="98" name="Google Shape;98;g60654463b9_0_71"/>
          <p:cNvSpPr txBox="1"/>
          <p:nvPr/>
        </p:nvSpPr>
        <p:spPr>
          <a:xfrm>
            <a:off x="348525" y="1017450"/>
            <a:ext cx="8459400" cy="52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Ветка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(branch) –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это подвижный указатель на один из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коммитов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Ветка по умолчанию называется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master (main, trunk, …),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т.к.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master</a:t>
            </a:r>
            <a:r>
              <a:rPr lang="ru-RU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посчитали неполиткорректным</a:t>
            </a:r>
            <a:r>
              <a:rPr lang="ru-RU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</a:t>
            </a:r>
            <a:endParaRPr lang="en-US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/>
            <a:endParaRPr lang="en-US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/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Создание новой ветки:</a:t>
            </a:r>
          </a:p>
          <a:p>
            <a:pPr marL="933450" indent="-44450"/>
            <a:r>
              <a:rPr lang="ru-RU" sz="2400" dirty="0">
                <a:solidFill>
                  <a:srgbClr val="363636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GB" sz="2400" dirty="0">
                <a:solidFill>
                  <a:srgbClr val="363636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git </a:t>
            </a:r>
            <a:r>
              <a:rPr lang="en-US" sz="2400" dirty="0">
                <a:solidFill>
                  <a:srgbClr val="363636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branch testing</a:t>
            </a:r>
            <a:endParaRPr lang="en-GB" sz="2400" dirty="0"/>
          </a:p>
          <a:p>
            <a:pPr lvl="0"/>
            <a:endParaRPr lang="ru-RU" sz="2400" dirty="0">
              <a:solidFill>
                <a:srgbClr val="363636"/>
              </a:solidFill>
            </a:endParaRPr>
          </a:p>
          <a:p>
            <a:pPr lvl="0"/>
            <a:endParaRPr sz="2000" i="1" dirty="0">
              <a:solidFill>
                <a:srgbClr val="3636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636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6363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4D6298-78A5-BB41-9BBE-4635AC97D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172" y="3429000"/>
            <a:ext cx="3640201" cy="2836141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2C56BD4-A088-1D41-9EC3-7616EA70696F}"/>
              </a:ext>
            </a:extLst>
          </p:cNvPr>
          <p:cNvSpPr/>
          <p:nvPr/>
        </p:nvSpPr>
        <p:spPr>
          <a:xfrm>
            <a:off x="3788229" y="4800603"/>
            <a:ext cx="957943" cy="155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22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Существование без систем контроля версий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Нет резервных копий</a:t>
            </a:r>
          </a:p>
          <a:p>
            <a:endParaRPr lang="ru-RU" dirty="0"/>
          </a:p>
          <a:p>
            <a:r>
              <a:rPr lang="ru-RU" dirty="0"/>
              <a:t>Копии файла</a:t>
            </a:r>
          </a:p>
          <a:p>
            <a:pPr lvl="1"/>
            <a:r>
              <a:rPr lang="en-US" dirty="0"/>
              <a:t>lab.cpp</a:t>
            </a:r>
          </a:p>
          <a:p>
            <a:pPr lvl="1"/>
            <a:r>
              <a:rPr lang="en-US" dirty="0"/>
              <a:t>lab_new.cpp</a:t>
            </a:r>
          </a:p>
          <a:p>
            <a:pPr lvl="1"/>
            <a:r>
              <a:rPr lang="en-US" dirty="0"/>
              <a:t>lab_newnew.cpp</a:t>
            </a:r>
          </a:p>
          <a:p>
            <a:pPr lvl="1"/>
            <a:r>
              <a:rPr lang="en-US" dirty="0"/>
              <a:t>lab_final.cpp</a:t>
            </a:r>
          </a:p>
          <a:p>
            <a:pPr lvl="1"/>
            <a:r>
              <a:rPr lang="en-US" dirty="0"/>
              <a:t>lab_final_v2.cpp</a:t>
            </a:r>
          </a:p>
          <a:p>
            <a:pPr lvl="1"/>
            <a:r>
              <a:rPr lang="en-US" dirty="0"/>
              <a:t>...</a:t>
            </a:r>
          </a:p>
          <a:p>
            <a:endParaRPr lang="ru-RU" dirty="0"/>
          </a:p>
          <a:p>
            <a:r>
              <a:rPr lang="ru-RU" dirty="0"/>
              <a:t>Копии папки/архива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хранить исходные тексты?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7B617-4998-C74E-873D-3E1E35799E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50975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0654463b9_0_71"/>
          <p:cNvSpPr txBox="1">
            <a:spLocks noGrp="1"/>
          </p:cNvSpPr>
          <p:nvPr>
            <p:ph type="title"/>
          </p:nvPr>
        </p:nvSpPr>
        <p:spPr>
          <a:xfrm>
            <a:off x="1295400" y="187325"/>
            <a:ext cx="7813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25" rIns="91275" bIns="456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50" dirty="0"/>
              <a:t>ВЕТВЛЕНИЕ</a:t>
            </a:r>
            <a:endParaRPr sz="2250" dirty="0"/>
          </a:p>
        </p:txBody>
      </p:sp>
      <p:sp>
        <p:nvSpPr>
          <p:cNvPr id="98" name="Google Shape;98;g60654463b9_0_71"/>
          <p:cNvSpPr txBox="1"/>
          <p:nvPr/>
        </p:nvSpPr>
        <p:spPr>
          <a:xfrm>
            <a:off x="348525" y="1017450"/>
            <a:ext cx="8459400" cy="52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HEAD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это указатель на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текущую ветку</a:t>
            </a:r>
            <a:endParaRPr lang="en-US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/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/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Перейти на другую ветку:</a:t>
            </a:r>
          </a:p>
          <a:p>
            <a:pPr marL="933450" indent="-44450"/>
            <a:r>
              <a:rPr lang="ru-RU" sz="2400" dirty="0">
                <a:solidFill>
                  <a:srgbClr val="363636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GB" sz="2400" dirty="0">
                <a:solidFill>
                  <a:srgbClr val="363636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git </a:t>
            </a:r>
            <a:r>
              <a:rPr lang="en-US" sz="2400" dirty="0">
                <a:solidFill>
                  <a:srgbClr val="363636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checkout testing</a:t>
            </a:r>
            <a:endParaRPr lang="en-GB" sz="2400" dirty="0"/>
          </a:p>
          <a:p>
            <a:pPr lvl="0"/>
            <a:endParaRPr lang="ru-RU" sz="2400" dirty="0">
              <a:solidFill>
                <a:srgbClr val="363636"/>
              </a:solidFill>
            </a:endParaRPr>
          </a:p>
          <a:p>
            <a:pPr lvl="0"/>
            <a:endParaRPr sz="2000" i="1" dirty="0">
              <a:solidFill>
                <a:srgbClr val="3636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636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6363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2C56BD4-A088-1D41-9EC3-7616EA70696F}"/>
              </a:ext>
            </a:extLst>
          </p:cNvPr>
          <p:cNvSpPr/>
          <p:nvPr/>
        </p:nvSpPr>
        <p:spPr>
          <a:xfrm>
            <a:off x="3788229" y="4800603"/>
            <a:ext cx="957943" cy="155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8D8C3-C84A-A44E-95C4-15AB18EB5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75" y="2806700"/>
            <a:ext cx="3238500" cy="322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9D0F37-58BE-C64B-8335-40A604075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826" y="2781300"/>
            <a:ext cx="30353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11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0654463b9_0_71"/>
          <p:cNvSpPr txBox="1">
            <a:spLocks noGrp="1"/>
          </p:cNvSpPr>
          <p:nvPr>
            <p:ph type="title"/>
          </p:nvPr>
        </p:nvSpPr>
        <p:spPr>
          <a:xfrm>
            <a:off x="1295400" y="187325"/>
            <a:ext cx="7813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25" rIns="91275" bIns="456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50" dirty="0"/>
              <a:t>СЛИЯНИЕ</a:t>
            </a:r>
            <a:endParaRPr sz="2250" dirty="0"/>
          </a:p>
        </p:txBody>
      </p:sp>
      <p:sp>
        <p:nvSpPr>
          <p:cNvPr id="98" name="Google Shape;98;g60654463b9_0_71"/>
          <p:cNvSpPr txBox="1"/>
          <p:nvPr/>
        </p:nvSpPr>
        <p:spPr>
          <a:xfrm>
            <a:off x="348525" y="1017450"/>
            <a:ext cx="8459400" cy="52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Возврат на основную ветку:</a:t>
            </a:r>
          </a:p>
          <a:p>
            <a:pPr marL="933450" indent="-44450"/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git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checkout master</a:t>
            </a:r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/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Слияние веток:</a:t>
            </a:r>
          </a:p>
          <a:p>
            <a:pPr marL="933450" indent="-44450"/>
            <a:r>
              <a:rPr lang="ru-RU" sz="2400" dirty="0">
                <a:solidFill>
                  <a:srgbClr val="363636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GB" sz="2400" dirty="0">
                <a:solidFill>
                  <a:srgbClr val="363636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git </a:t>
            </a:r>
            <a:r>
              <a:rPr lang="en-US" sz="2400" dirty="0">
                <a:solidFill>
                  <a:srgbClr val="363636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merge testing</a:t>
            </a:r>
            <a:endParaRPr lang="en-GB" sz="2400" dirty="0"/>
          </a:p>
          <a:p>
            <a:pPr lvl="0"/>
            <a:endParaRPr lang="ru-RU" sz="2400" dirty="0">
              <a:solidFill>
                <a:srgbClr val="363636"/>
              </a:solidFill>
            </a:endParaRPr>
          </a:p>
          <a:p>
            <a:pPr lvl="0"/>
            <a:endParaRPr sz="2000" i="1" dirty="0">
              <a:solidFill>
                <a:srgbClr val="3636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636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6363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E1003-C97D-C447-BC98-80AC17172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88" y="2977243"/>
            <a:ext cx="3845711" cy="26724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5C159B-5487-3443-BD02-C67F6AE44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059" y="2813602"/>
            <a:ext cx="4201886" cy="25211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2C56BD4-A088-1D41-9EC3-7616EA70696F}"/>
              </a:ext>
            </a:extLst>
          </p:cNvPr>
          <p:cNvSpPr/>
          <p:nvPr/>
        </p:nvSpPr>
        <p:spPr>
          <a:xfrm>
            <a:off x="3861057" y="3831755"/>
            <a:ext cx="696687" cy="130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D89F1E-E0DD-8246-97BA-3900C5317E55}"/>
              </a:ext>
            </a:extLst>
          </p:cNvPr>
          <p:cNvSpPr/>
          <p:nvPr/>
        </p:nvSpPr>
        <p:spPr>
          <a:xfrm>
            <a:off x="331505" y="554468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Удаление ветки:</a:t>
            </a:r>
          </a:p>
          <a:p>
            <a:pPr marL="933450" indent="-44450"/>
            <a:r>
              <a:rPr lang="ru-RU" sz="1800" dirty="0">
                <a:solidFill>
                  <a:srgbClr val="363636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GB" sz="1800" dirty="0">
                <a:solidFill>
                  <a:srgbClr val="363636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git </a:t>
            </a:r>
            <a:r>
              <a:rPr lang="en-US" sz="1800" dirty="0">
                <a:solidFill>
                  <a:srgbClr val="363636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branch –d testing</a:t>
            </a:r>
            <a:endParaRPr lang="en-GB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1FE838-195E-C344-A004-9695A9D17813}"/>
              </a:ext>
            </a:extLst>
          </p:cNvPr>
          <p:cNvSpPr txBox="1"/>
          <p:nvPr/>
        </p:nvSpPr>
        <p:spPr>
          <a:xfrm>
            <a:off x="5834742" y="1315362"/>
            <a:ext cx="2663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C00000"/>
                </a:solidFill>
              </a:rPr>
              <a:t>При слиянии возможны конфликты!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4993CB-EBDD-764E-B823-FD85C8DC249D}"/>
              </a:ext>
            </a:extLst>
          </p:cNvPr>
          <p:cNvSpPr txBox="1"/>
          <p:nvPr/>
        </p:nvSpPr>
        <p:spPr>
          <a:xfrm>
            <a:off x="6142686" y="5416642"/>
            <a:ext cx="2476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00B0F0"/>
                </a:solidFill>
              </a:rPr>
              <a:t>Каждая задача решается в своей ветке</a:t>
            </a:r>
          </a:p>
        </p:txBody>
      </p:sp>
    </p:spTree>
    <p:extLst>
      <p:ext uri="{BB962C8B-B14F-4D97-AF65-F5344CB8AC3E}">
        <p14:creationId xmlns:p14="http://schemas.microsoft.com/office/powerpoint/2010/main" val="550752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0654463b9_0_71"/>
          <p:cNvSpPr txBox="1">
            <a:spLocks noGrp="1"/>
          </p:cNvSpPr>
          <p:nvPr>
            <p:ph type="title"/>
          </p:nvPr>
        </p:nvSpPr>
        <p:spPr>
          <a:xfrm>
            <a:off x="1295400" y="187325"/>
            <a:ext cx="7813800" cy="739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25" rIns="91275" bIns="456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50" dirty="0"/>
              <a:t>ЦЕНТРАЛЬНЫЙ РЕПОЗИТОРИЙ</a:t>
            </a:r>
            <a:br>
              <a:rPr lang="ru-RU" sz="2250" dirty="0"/>
            </a:br>
            <a:r>
              <a:rPr lang="ru-RU" sz="2250" dirty="0"/>
              <a:t>Например, на хостинге</a:t>
            </a:r>
            <a:r>
              <a:rPr lang="en-US" sz="2250" dirty="0"/>
              <a:t> GitHub </a:t>
            </a:r>
            <a:r>
              <a:rPr lang="ru-RU" sz="2250" dirty="0"/>
              <a:t>или </a:t>
            </a:r>
            <a:r>
              <a:rPr lang="en-US" sz="2250" dirty="0"/>
              <a:t>GitLab</a:t>
            </a:r>
            <a:endParaRPr sz="2250" dirty="0"/>
          </a:p>
        </p:txBody>
      </p:sp>
      <p:sp>
        <p:nvSpPr>
          <p:cNvPr id="98" name="Google Shape;98;g60654463b9_0_71"/>
          <p:cNvSpPr txBox="1"/>
          <p:nvPr/>
        </p:nvSpPr>
        <p:spPr>
          <a:xfrm>
            <a:off x="342300" y="926679"/>
            <a:ext cx="8459400" cy="52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342900">
              <a:lnSpc>
                <a:spcPct val="150000"/>
              </a:lnSpc>
              <a:buClr>
                <a:srgbClr val="363636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Связать центральный </a:t>
            </a:r>
            <a:r>
              <a:rPr lang="ru-RU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репозиторий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с удаленного хоста для синхронизации с локальным </a:t>
            </a:r>
            <a:r>
              <a:rPr lang="ru-RU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репозиторием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457200" lvl="0" indent="457200">
              <a:lnSpc>
                <a:spcPct val="150000"/>
              </a:lnSpc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ru-RU" sz="1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remote add origin &lt;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lang="ru-RU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19100" lvl="0" indent="-342900">
              <a:lnSpc>
                <a:spcPct val="150000"/>
              </a:lnSpc>
              <a:buClr>
                <a:srgbClr val="363636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B0F0"/>
                </a:solidFill>
              </a:rPr>
              <a:t>Клонировать центральный </a:t>
            </a:r>
            <a:r>
              <a:rPr lang="ru-RU" sz="2000" dirty="0" err="1">
                <a:solidFill>
                  <a:srgbClr val="00B0F0"/>
                </a:solidFill>
              </a:rPr>
              <a:t>репозиторий</a:t>
            </a:r>
            <a:r>
              <a:rPr lang="ru-RU" sz="2000" dirty="0">
                <a:solidFill>
                  <a:srgbClr val="00B0F0"/>
                </a:solidFill>
              </a:rPr>
              <a:t> с удаленного хоста на свой компьютер:</a:t>
            </a:r>
          </a:p>
          <a:p>
            <a:pPr marL="457200" lvl="0" indent="457200">
              <a:lnSpc>
                <a:spcPct val="150000"/>
              </a:lnSpc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git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clone &lt;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 [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local_directory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457200">
              <a:lnSpc>
                <a:spcPct val="150000"/>
              </a:lnSpc>
            </a:pPr>
            <a:endParaRPr lang="en-US" sz="1800" dirty="0">
              <a:solidFill>
                <a:srgbClr val="363636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endParaRPr lang="en-GB" sz="1800" dirty="0">
              <a:solidFill>
                <a:srgbClr val="363636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sz="2000" dirty="0">
              <a:solidFill>
                <a:srgbClr val="3636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636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6363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B25E6F-717E-F949-A0DF-CA9A077A5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62" y="3931361"/>
            <a:ext cx="6732872" cy="251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02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0654463b9_0_71"/>
          <p:cNvSpPr txBox="1">
            <a:spLocks noGrp="1"/>
          </p:cNvSpPr>
          <p:nvPr>
            <p:ph type="title"/>
          </p:nvPr>
        </p:nvSpPr>
        <p:spPr>
          <a:xfrm>
            <a:off x="1295400" y="187325"/>
            <a:ext cx="7813800" cy="739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25" rIns="91275" bIns="456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50" dirty="0"/>
              <a:t>ЦЕНТРАЛЬНЫЙ РЕПОЗИТОРИЙ</a:t>
            </a:r>
            <a:br>
              <a:rPr lang="ru-RU" sz="2250" dirty="0"/>
            </a:br>
            <a:r>
              <a:rPr lang="ru-RU" sz="2250" dirty="0"/>
              <a:t>Извлечение данных</a:t>
            </a:r>
            <a:endParaRPr sz="22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C5C87A-1964-504E-8543-DE51B658636E}"/>
              </a:ext>
            </a:extLst>
          </p:cNvPr>
          <p:cNvSpPr/>
          <p:nvPr/>
        </p:nvSpPr>
        <p:spPr>
          <a:xfrm>
            <a:off x="678581" y="1105020"/>
            <a:ext cx="7531768" cy="324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9100" lvl="0" indent="-342900">
              <a:lnSpc>
                <a:spcPct val="150000"/>
              </a:lnSpc>
              <a:buClr>
                <a:srgbClr val="363636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Только получение данных:</a:t>
            </a:r>
          </a:p>
          <a:p>
            <a:pPr marL="457200" lvl="0" indent="457200">
              <a:lnSpc>
                <a:spcPct val="150000"/>
              </a:lnSpc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git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fetch origin [</a:t>
            </a: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ветка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lang="ru-RU" sz="1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19100" lvl="0" indent="-342900">
              <a:lnSpc>
                <a:spcPct val="150000"/>
              </a:lnSpc>
              <a:buClr>
                <a:srgbClr val="363636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Получение и слияние данных:</a:t>
            </a:r>
          </a:p>
          <a:p>
            <a:pPr marL="457200" lvl="0" indent="457200">
              <a:lnSpc>
                <a:spcPct val="150000"/>
              </a:lnSpc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git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pull origin [</a:t>
            </a: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ветка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</a:p>
          <a:p>
            <a:pPr marL="457200" lvl="0" indent="457200">
              <a:lnSpc>
                <a:spcPct val="150000"/>
              </a:lnSpc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>
              <a:lnSpc>
                <a:spcPct val="150000"/>
              </a:lnSpc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Пример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lang="ru-RU" sz="1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>
              <a:lnSpc>
                <a:spcPct val="150000"/>
              </a:lnSpc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git pull </a:t>
            </a: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origin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9170D-AC75-E24E-9F70-764E848D5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766009"/>
            <a:ext cx="7283120" cy="110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59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0654463b9_0_71"/>
          <p:cNvSpPr txBox="1"/>
          <p:nvPr/>
        </p:nvSpPr>
        <p:spPr>
          <a:xfrm>
            <a:off x="342300" y="936304"/>
            <a:ext cx="8459400" cy="52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342900">
              <a:lnSpc>
                <a:spcPct val="150000"/>
              </a:lnSpc>
              <a:buClr>
                <a:srgbClr val="363636"/>
              </a:buClr>
              <a:buSzPts val="2400"/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Отправка данные на удаленный хост:</a:t>
            </a:r>
          </a:p>
          <a:p>
            <a:pPr marL="457200" lvl="0" indent="457200">
              <a:lnSpc>
                <a:spcPct val="150000"/>
              </a:lnSpc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git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push origin [</a:t>
            </a: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ветка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lang="ru-RU" sz="1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457200">
              <a:lnSpc>
                <a:spcPct val="150000"/>
              </a:lnSpc>
            </a:pPr>
            <a:r>
              <a:rPr lang="ru-RU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git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push </a:t>
            </a: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origin main</a:t>
            </a:r>
          </a:p>
          <a:p>
            <a:pPr marL="76200">
              <a:lnSpc>
                <a:spcPct val="150000"/>
              </a:lnSpc>
              <a:spcBef>
                <a:spcPts val="1200"/>
              </a:spcBef>
              <a:buClr>
                <a:srgbClr val="363636"/>
              </a:buClr>
              <a:buSzPts val="2400"/>
            </a:pP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sym typeface="Courier New"/>
              </a:rPr>
              <a:t>Выполняется успешно если:</a:t>
            </a:r>
          </a:p>
          <a:p>
            <a:pPr marL="533400" lvl="5" indent="-457200">
              <a:lnSpc>
                <a:spcPct val="150000"/>
              </a:lnSpc>
              <a:buClr>
                <a:srgbClr val="363636"/>
              </a:buClr>
              <a:buSzPts val="2400"/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Courier New"/>
              </a:rPr>
              <a:t>Есть права на запись в центральный (удаленный)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Courier New"/>
              </a:rPr>
              <a:t>репозиторий</a:t>
            </a:r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  <a:sym typeface="Courier New"/>
            </a:endParaRPr>
          </a:p>
          <a:p>
            <a:pPr marL="533400" lvl="4" indent="-457200">
              <a:lnSpc>
                <a:spcPct val="150000"/>
              </a:lnSpc>
              <a:buClr>
                <a:srgbClr val="363636"/>
              </a:buClr>
              <a:buSzPts val="2400"/>
              <a:buFont typeface="+mj-lt"/>
              <a:buAutoNum type="arabicPeriod" startAt="2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Courier New"/>
              </a:rPr>
              <a:t>У вас находится актуальная версия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Courier New"/>
              </a:rPr>
              <a:t>репозитория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Courier New"/>
              </a:rPr>
              <a:t> (никто не делал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sym typeface="Courier New"/>
              </a:rPr>
              <a:t>git push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Courier New"/>
              </a:rPr>
              <a:t>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Courier New"/>
              </a:rPr>
              <a:t>с момента вашей последней синхронизации: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sym typeface="Courier New"/>
              </a:rPr>
              <a:t>git pull origin main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Courier New"/>
              </a:rPr>
              <a:t>)</a:t>
            </a:r>
          </a:p>
          <a:p>
            <a:pPr marL="533400" lvl="5" indent="-457200">
              <a:lnSpc>
                <a:spcPct val="150000"/>
              </a:lnSpc>
              <a:buClr>
                <a:srgbClr val="363636"/>
              </a:buClr>
              <a:buSzPts val="2400"/>
              <a:buFont typeface="+mj-lt"/>
              <a:buAutoNum type="arabicPeriod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sym typeface="Courier New"/>
            </a:endParaRPr>
          </a:p>
          <a:p>
            <a:pPr lvl="0"/>
            <a:endParaRPr lang="en-GB" sz="1800" dirty="0">
              <a:solidFill>
                <a:srgbClr val="363636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sz="2000" dirty="0">
              <a:solidFill>
                <a:srgbClr val="3636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636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6363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" name="Google Shape;97;g60654463b9_0_71">
            <a:extLst>
              <a:ext uri="{FF2B5EF4-FFF2-40B4-BE49-F238E27FC236}">
                <a16:creationId xmlns:a16="http://schemas.microsoft.com/office/drawing/2014/main" id="{5EF71753-2A55-C64D-8E62-B2474E0FED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87325"/>
            <a:ext cx="7813800" cy="739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25" rIns="91275" bIns="456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50" dirty="0"/>
              <a:t>ЦЕНТРАЛЬНЫЙ РЕПОЗИТОРИЙ</a:t>
            </a:r>
            <a:br>
              <a:rPr lang="ru-RU" sz="2250" dirty="0"/>
            </a:br>
            <a:r>
              <a:rPr lang="ru-RU" sz="2250" dirty="0"/>
              <a:t>Отправка данных</a:t>
            </a:r>
            <a:endParaRPr sz="2250" dirty="0"/>
          </a:p>
        </p:txBody>
      </p:sp>
    </p:spTree>
    <p:extLst>
      <p:ext uri="{BB962C8B-B14F-4D97-AF65-F5344CB8AC3E}">
        <p14:creationId xmlns:p14="http://schemas.microsoft.com/office/powerpoint/2010/main" val="2087319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 txBox="1">
            <a:spLocks noGrp="1"/>
          </p:cNvSpPr>
          <p:nvPr>
            <p:ph type="title"/>
          </p:nvPr>
        </p:nvSpPr>
        <p:spPr>
          <a:xfrm>
            <a:off x="1908000" y="187200"/>
            <a:ext cx="7200504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50" rIns="91275" bIns="456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GITHUB И GITLAB</a:t>
            </a:r>
            <a:endParaRPr/>
          </a:p>
        </p:txBody>
      </p:sp>
      <p:sp>
        <p:nvSpPr>
          <p:cNvPr id="104" name="Google Shape;104;p8"/>
          <p:cNvSpPr txBox="1"/>
          <p:nvPr/>
        </p:nvSpPr>
        <p:spPr>
          <a:xfrm>
            <a:off x="119743" y="914400"/>
            <a:ext cx="84969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846137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000"/>
              <a:buFont typeface="Arial"/>
              <a:buNone/>
            </a:pPr>
            <a:r>
              <a:rPr lang="ru-RU" sz="2400" b="1" dirty="0" err="1">
                <a:solidFill>
                  <a:srgbClr val="363636"/>
                </a:solidFill>
              </a:rPr>
              <a:t>GitHub</a:t>
            </a:r>
            <a:r>
              <a:rPr lang="ru-RU" sz="2400" b="1" dirty="0">
                <a:solidFill>
                  <a:srgbClr val="363636"/>
                </a:solidFill>
              </a:rPr>
              <a:t> </a:t>
            </a:r>
            <a:r>
              <a:rPr lang="ru-RU" sz="2400" dirty="0">
                <a:solidFill>
                  <a:srgbClr val="363636"/>
                </a:solidFill>
              </a:rPr>
              <a:t>и</a:t>
            </a:r>
            <a:r>
              <a:rPr lang="ru-RU" sz="2400" b="1" dirty="0">
                <a:solidFill>
                  <a:srgbClr val="363636"/>
                </a:solidFill>
              </a:rPr>
              <a:t> </a:t>
            </a:r>
            <a:r>
              <a:rPr lang="ru-RU" sz="2400" b="1" dirty="0" err="1">
                <a:solidFill>
                  <a:srgbClr val="363636"/>
                </a:solidFill>
              </a:rPr>
              <a:t>GitLab</a:t>
            </a:r>
            <a:r>
              <a:rPr lang="ru-RU" sz="2400" dirty="0">
                <a:solidFill>
                  <a:srgbClr val="363636"/>
                </a:solidFill>
              </a:rPr>
              <a:t> </a:t>
            </a:r>
            <a:r>
              <a:rPr lang="en-US" sz="2400" dirty="0">
                <a:solidFill>
                  <a:srgbClr val="363636"/>
                </a:solidFill>
              </a:rPr>
              <a:t>–</a:t>
            </a:r>
            <a:r>
              <a:rPr lang="ru-RU" sz="2400" dirty="0">
                <a:solidFill>
                  <a:srgbClr val="363636"/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сервисы для онлайн-хостинга проектов, использующих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Git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FF"/>
              </a:highlight>
            </a:endParaRPr>
          </a:p>
          <a:p>
            <a:pPr marL="846137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000"/>
              <a:buFont typeface="Arial"/>
              <a:buNone/>
            </a:pPr>
            <a:r>
              <a:rPr lang="ru-RU" sz="2400" b="1" dirty="0">
                <a:solidFill>
                  <a:srgbClr val="333333"/>
                </a:solidFill>
                <a:highlight>
                  <a:srgbClr val="FFFFFF"/>
                </a:highlight>
              </a:rPr>
              <a:t>Цель создания</a:t>
            </a:r>
            <a:r>
              <a:rPr lang="ru-RU" sz="2400" dirty="0">
                <a:solidFill>
                  <a:srgbClr val="333333"/>
                </a:solidFill>
                <a:highlight>
                  <a:srgbClr val="FFFFFF"/>
                </a:highlight>
              </a:rPr>
              <a:t>: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содействовать</a:t>
            </a:r>
            <a:r>
              <a:rPr lang="ru-RU" sz="2400" dirty="0">
                <a:solidFill>
                  <a:srgbClr val="333333"/>
                </a:solidFill>
                <a:highlight>
                  <a:srgbClr val="FFFFFF"/>
                </a:highlight>
              </a:rPr>
              <a:t> взаимодействию разработчиков</a:t>
            </a:r>
            <a:endParaRPr sz="24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1074737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000"/>
              <a:buFont typeface="Arial"/>
              <a:buNone/>
            </a:pPr>
            <a:endParaRPr sz="24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1074737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000"/>
              <a:buFont typeface="Arial"/>
              <a:buNone/>
            </a:pPr>
            <a:r>
              <a:rPr lang="ru-RU" sz="2400" b="1" dirty="0">
                <a:solidFill>
                  <a:srgbClr val="333333"/>
                </a:solidFill>
                <a:highlight>
                  <a:srgbClr val="FFFFFF"/>
                </a:highlight>
              </a:rPr>
              <a:t>Функции</a:t>
            </a:r>
            <a:r>
              <a:rPr lang="ru-RU" sz="2400" dirty="0">
                <a:solidFill>
                  <a:srgbClr val="333333"/>
                </a:solidFill>
                <a:highlight>
                  <a:srgbClr val="FFFFFF"/>
                </a:highlight>
              </a:rPr>
              <a:t>:</a:t>
            </a:r>
            <a:endParaRPr sz="24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13716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●"/>
            </a:pPr>
            <a:r>
              <a:rPr lang="ru-RU" sz="2400" dirty="0">
                <a:solidFill>
                  <a:srgbClr val="333333"/>
                </a:solidFill>
                <a:highlight>
                  <a:srgbClr val="FFFFFF"/>
                </a:highlight>
              </a:rPr>
              <a:t>Разработка </a:t>
            </a:r>
            <a:r>
              <a:rPr lang="en-US" sz="2400" dirty="0">
                <a:solidFill>
                  <a:srgbClr val="333333"/>
                </a:solidFill>
                <a:highlight>
                  <a:srgbClr val="FFFFFF"/>
                </a:highlight>
              </a:rPr>
              <a:t>open-source </a:t>
            </a:r>
            <a:r>
              <a:rPr lang="ru-RU" sz="2400" dirty="0">
                <a:solidFill>
                  <a:srgbClr val="333333"/>
                </a:solidFill>
                <a:highlight>
                  <a:srgbClr val="FFFFFF"/>
                </a:highlight>
              </a:rPr>
              <a:t>проектов</a:t>
            </a:r>
          </a:p>
          <a:p>
            <a:pPr marL="13716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●"/>
            </a:pPr>
            <a:r>
              <a:rPr lang="ru-RU" sz="2400" dirty="0">
                <a:solidFill>
                  <a:srgbClr val="333333"/>
                </a:solidFill>
                <a:highlight>
                  <a:srgbClr val="FFFFFF"/>
                </a:highlight>
              </a:rPr>
              <a:t>Контроль доступа</a:t>
            </a:r>
            <a:endParaRPr sz="24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13716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●"/>
            </a:pPr>
            <a:r>
              <a:rPr lang="ru-RU" sz="2400" dirty="0" err="1">
                <a:solidFill>
                  <a:srgbClr val="333333"/>
                </a:solidFill>
                <a:highlight>
                  <a:srgbClr val="FFFFFF"/>
                </a:highlight>
              </a:rPr>
              <a:t>Багтрекинг</a:t>
            </a:r>
            <a:endParaRPr sz="24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13716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●"/>
            </a:pPr>
            <a:r>
              <a:rPr lang="ru-RU" sz="2400" dirty="0">
                <a:solidFill>
                  <a:srgbClr val="333333"/>
                </a:solidFill>
                <a:highlight>
                  <a:srgbClr val="FFFFFF"/>
                </a:highlight>
              </a:rPr>
              <a:t>Управлением задачами</a:t>
            </a:r>
            <a:endParaRPr sz="24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13716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●"/>
            </a:pPr>
            <a:r>
              <a:rPr lang="ru-RU" sz="2400" dirty="0">
                <a:solidFill>
                  <a:srgbClr val="333333"/>
                </a:solidFill>
                <a:highlight>
                  <a:srgbClr val="FFFFFF"/>
                </a:highlight>
              </a:rPr>
              <a:t>Документация к проекту</a:t>
            </a:r>
            <a:endParaRPr sz="24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1074738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000"/>
              <a:buFont typeface="Arial"/>
              <a:buNone/>
            </a:pPr>
            <a:endParaRPr sz="20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EA2E03-E3BB-BC4B-967B-3598239C7928}"/>
              </a:ext>
            </a:extLst>
          </p:cNvPr>
          <p:cNvSpPr txBox="1"/>
          <p:nvPr/>
        </p:nvSpPr>
        <p:spPr>
          <a:xfrm>
            <a:off x="6280356" y="4942115"/>
            <a:ext cx="2743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00B0F0"/>
                </a:solidFill>
              </a:rPr>
              <a:t>Страничка на </a:t>
            </a:r>
            <a:r>
              <a:rPr lang="en-US" sz="2400" dirty="0">
                <a:solidFill>
                  <a:srgbClr val="00B0F0"/>
                </a:solidFill>
              </a:rPr>
              <a:t>GitHub</a:t>
            </a:r>
            <a:r>
              <a:rPr lang="ru-RU" sz="2400" dirty="0">
                <a:solidFill>
                  <a:srgbClr val="00B0F0"/>
                </a:solidFill>
              </a:rPr>
              <a:t> – лицо разработчика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050A4-4849-214D-960F-4F210671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496" y="267354"/>
            <a:ext cx="7200504" cy="428628"/>
          </a:xfrm>
        </p:spPr>
        <p:txBody>
          <a:bodyPr/>
          <a:lstStyle/>
          <a:p>
            <a:r>
              <a:rPr lang="ru-RU" dirty="0"/>
              <a:t>ПОЛЕЗНЫЕ ССЫЛКИ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9066CD-9B03-034A-B20F-1B5211375B0D}"/>
              </a:ext>
            </a:extLst>
          </p:cNvPr>
          <p:cNvSpPr txBox="1"/>
          <p:nvPr/>
        </p:nvSpPr>
        <p:spPr>
          <a:xfrm>
            <a:off x="1076972" y="948690"/>
            <a:ext cx="729973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Книга </a:t>
            </a:r>
            <a:r>
              <a:rPr lang="en-US" sz="2200" dirty="0"/>
              <a:t>“Pro Git” </a:t>
            </a:r>
            <a:r>
              <a:rPr lang="ru-RU" sz="2200" dirty="0"/>
              <a:t>с переводом на русский:</a:t>
            </a:r>
            <a:br>
              <a:rPr lang="ru-RU" sz="2000" dirty="0"/>
            </a:br>
            <a:r>
              <a:rPr lang="en-GB" sz="2000" i="1" dirty="0">
                <a:hlinkClick r:id="rId2"/>
              </a:rPr>
              <a:t>https://git-scm.com/book/ru/v2</a:t>
            </a:r>
            <a:endParaRPr lang="ru-RU" sz="2000" dirty="0"/>
          </a:p>
          <a:p>
            <a:pPr>
              <a:spcBef>
                <a:spcPts val="1200"/>
              </a:spcBef>
            </a:pPr>
            <a:r>
              <a:rPr lang="ru-RU" sz="2200" dirty="0"/>
              <a:t>Интерактивные курсы по использованию </a:t>
            </a:r>
            <a:r>
              <a:rPr lang="en-US" sz="2200" dirty="0"/>
              <a:t>Git:</a:t>
            </a:r>
          </a:p>
          <a:p>
            <a:r>
              <a:rPr lang="en-GB" sz="2000" i="1" dirty="0">
                <a:hlinkClick r:id="rId3"/>
              </a:rPr>
              <a:t>https://githowto.com</a:t>
            </a:r>
            <a:r>
              <a:rPr lang="en-US" sz="2000" i="1" dirty="0">
                <a:hlinkClick r:id="rId3"/>
              </a:rPr>
              <a:t>,</a:t>
            </a:r>
            <a:r>
              <a:rPr lang="en-US" sz="2000" i="1" dirty="0"/>
              <a:t> </a:t>
            </a:r>
            <a:r>
              <a:rPr lang="en-US" sz="2000" i="1" dirty="0">
                <a:hlinkClick r:id="rId4"/>
              </a:rPr>
              <a:t>https://practicum.yandex.ru/git-basics</a:t>
            </a:r>
            <a:endParaRPr lang="en-GB" sz="2000" i="1" dirty="0"/>
          </a:p>
          <a:p>
            <a:pPr>
              <a:spcBef>
                <a:spcPts val="1200"/>
              </a:spcBef>
            </a:pPr>
            <a:r>
              <a:rPr lang="ru-RU" sz="2200" dirty="0"/>
              <a:t>Шпаргалки по командам </a:t>
            </a:r>
            <a:r>
              <a:rPr lang="en-US" sz="2200" dirty="0"/>
              <a:t>Git</a:t>
            </a:r>
            <a:r>
              <a:rPr lang="ru-RU" sz="2200" dirty="0"/>
              <a:t>:</a:t>
            </a:r>
          </a:p>
          <a:p>
            <a:r>
              <a:rPr lang="en-GB" sz="2000" i="1" dirty="0">
                <a:hlinkClick r:id="rId5"/>
              </a:rPr>
              <a:t>https://eax.me/git-commands/</a:t>
            </a:r>
            <a:endParaRPr lang="en-GB" sz="2000" i="1" dirty="0"/>
          </a:p>
          <a:p>
            <a:r>
              <a:rPr lang="en-GB" sz="2000" i="1" dirty="0">
                <a:hlinkClick r:id="rId6"/>
              </a:rPr>
              <a:t>https://training.github.com/downloads/ru/github-git-cheat-sheet/</a:t>
            </a:r>
            <a:endParaRPr lang="ru-RU" sz="2000" i="1" dirty="0"/>
          </a:p>
          <a:p>
            <a:pPr>
              <a:spcBef>
                <a:spcPts val="1200"/>
              </a:spcBef>
            </a:pPr>
            <a:r>
              <a:rPr lang="ru-RU" sz="2200" dirty="0"/>
              <a:t>Статья </a:t>
            </a:r>
            <a:r>
              <a:rPr lang="en-US" sz="2200" dirty="0"/>
              <a:t>”Git – </a:t>
            </a:r>
            <a:r>
              <a:rPr lang="ru-RU" sz="2200" dirty="0"/>
              <a:t>советы новичкам</a:t>
            </a:r>
            <a:r>
              <a:rPr lang="en-US" sz="2200" dirty="0"/>
              <a:t>”</a:t>
            </a:r>
            <a:r>
              <a:rPr lang="ru-RU" sz="2200" dirty="0"/>
              <a:t>:</a:t>
            </a:r>
            <a:br>
              <a:rPr lang="ru-RU" sz="2400" dirty="0"/>
            </a:br>
            <a:r>
              <a:rPr lang="en-GB" sz="2000" i="1" dirty="0">
                <a:hlinkClick r:id="rId7"/>
              </a:rPr>
              <a:t>https://habr.com/en/company/playrix/blog/345732/</a:t>
            </a:r>
            <a:endParaRPr lang="ru-RU" sz="2000" i="1" dirty="0"/>
          </a:p>
          <a:p>
            <a:pPr>
              <a:spcBef>
                <a:spcPts val="1200"/>
              </a:spcBef>
            </a:pPr>
            <a:r>
              <a:rPr lang="ru-RU" sz="2200" dirty="0"/>
              <a:t>Видео на </a:t>
            </a:r>
            <a:r>
              <a:rPr lang="en-US" sz="2200" dirty="0"/>
              <a:t>YouTube: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i="1" dirty="0">
                <a:hlinkClick r:id="rId8"/>
              </a:rPr>
              <a:t>Git </a:t>
            </a:r>
            <a:r>
              <a:rPr lang="ru-RU" sz="2000" i="1" dirty="0">
                <a:hlinkClick r:id="rId8"/>
              </a:rPr>
              <a:t>и </a:t>
            </a:r>
            <a:r>
              <a:rPr lang="en-GB" sz="2000" i="1" dirty="0">
                <a:hlinkClick r:id="rId8"/>
              </a:rPr>
              <a:t>GitHub </a:t>
            </a:r>
            <a:r>
              <a:rPr lang="ru-RU" sz="2000" i="1" dirty="0">
                <a:hlinkClick r:id="rId8"/>
              </a:rPr>
              <a:t>Курс Для Новичков</a:t>
            </a: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GB" sz="2000" i="1" dirty="0">
                <a:hlinkClick r:id="rId9"/>
              </a:rPr>
              <a:t>Git. </a:t>
            </a:r>
            <a:r>
              <a:rPr lang="ru-RU" sz="2000" i="1" dirty="0">
                <a:hlinkClick r:id="rId9"/>
              </a:rPr>
              <a:t>Большой практический выпуск</a:t>
            </a: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ru-RU" sz="2000" i="1" dirty="0">
                <a:hlinkClick r:id="rId10"/>
              </a:rPr>
              <a:t>Про системы контроля версий из курса МФТИ "Практика программирования на </a:t>
            </a:r>
            <a:r>
              <a:rPr lang="en-GB" sz="2000" i="1" dirty="0">
                <a:hlinkClick r:id="rId10"/>
              </a:rPr>
              <a:t>Python"</a:t>
            </a:r>
            <a:endParaRPr lang="en-GB" sz="2000" i="1" dirty="0"/>
          </a:p>
          <a:p>
            <a:endParaRPr lang="en-GB" sz="2000" i="1" dirty="0"/>
          </a:p>
          <a:p>
            <a:endParaRPr lang="en-GB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4719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</a:t>
            </a:r>
          </a:p>
        </p:txBody>
      </p:sp>
      <p:sp>
        <p:nvSpPr>
          <p:cNvPr id="4" name="Rectangle 3"/>
          <p:cNvSpPr/>
          <p:nvPr/>
        </p:nvSpPr>
        <p:spPr>
          <a:xfrm>
            <a:off x="373224" y="1091683"/>
            <a:ext cx="859349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+mj-lt"/>
              </a:rPr>
              <a:t>-</a:t>
            </a:r>
            <a:r>
              <a:rPr lang="ru-RU" sz="2400" dirty="0" err="1"/>
              <a:t>GitHub</a:t>
            </a:r>
            <a:r>
              <a:rPr lang="ru-RU" sz="2400" dirty="0"/>
              <a:t> </a:t>
            </a:r>
            <a:r>
              <a:rPr lang="ru-RU" sz="2400" dirty="0" err="1"/>
              <a:t>Desktop</a:t>
            </a:r>
            <a:r>
              <a:rPr lang="ru-RU" sz="2400" dirty="0"/>
              <a:t> — это бесплатное приложение, которое помогает работать с файлами, размещенными на </a:t>
            </a:r>
            <a:r>
              <a:rPr lang="ru-RU" sz="2400" dirty="0" err="1"/>
              <a:t>GitHub</a:t>
            </a:r>
            <a:r>
              <a:rPr lang="ru-RU" sz="2400" dirty="0"/>
              <a:t>.</a:t>
            </a:r>
          </a:p>
          <a:p>
            <a:endParaRPr lang="ru-RU" sz="2400" dirty="0"/>
          </a:p>
          <a:p>
            <a:r>
              <a:rPr lang="ru-RU" sz="2400" dirty="0"/>
              <a:t>-Особенностью </a:t>
            </a:r>
            <a:r>
              <a:rPr lang="en-US" sz="2400" dirty="0"/>
              <a:t>Desktop </a:t>
            </a:r>
            <a:r>
              <a:rPr lang="ru-RU" sz="2400" dirty="0"/>
              <a:t>является наличие графического интерфейса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-</a:t>
            </a:r>
            <a:r>
              <a:rPr lang="ru-RU" sz="2400" dirty="0">
                <a:latin typeface="+mj-lt"/>
              </a:rPr>
              <a:t>После первого входа в </a:t>
            </a:r>
            <a:r>
              <a:rPr lang="ru-RU" sz="2400" dirty="0" err="1">
                <a:latin typeface="+mj-lt"/>
              </a:rPr>
              <a:t>GitHub</a:t>
            </a:r>
            <a:r>
              <a:rPr lang="ru-RU" sz="2400" dirty="0">
                <a:latin typeface="+mj-lt"/>
              </a:rPr>
              <a:t> </a:t>
            </a:r>
            <a:r>
              <a:rPr lang="ru-RU" sz="2400" dirty="0" err="1">
                <a:latin typeface="+mj-lt"/>
              </a:rPr>
              <a:t>Desktop</a:t>
            </a:r>
            <a:r>
              <a:rPr lang="ru-RU" sz="2400" dirty="0">
                <a:latin typeface="+mj-lt"/>
              </a:rPr>
              <a:t> вас попросят ввести ваши логин и пароль от GitHub.com. После этого у вас появится доступ ко всем </a:t>
            </a:r>
            <a:r>
              <a:rPr lang="ru-RU" sz="2400" dirty="0" err="1">
                <a:latin typeface="+mj-lt"/>
              </a:rPr>
              <a:t>репозиториям</a:t>
            </a:r>
            <a:r>
              <a:rPr lang="ru-RU" sz="2400" dirty="0">
                <a:latin typeface="+mj-lt"/>
              </a:rPr>
              <a:t>, сохранённым в профиле.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8361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Клонирование </a:t>
            </a:r>
            <a:r>
              <a:rPr lang="ru-RU" dirty="0" err="1"/>
              <a:t>репозитория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17241" y="1007705"/>
            <a:ext cx="865880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111111"/>
                </a:solidFill>
                <a:latin typeface="+mn-lt"/>
              </a:rPr>
              <a:t>1. Откройте </a:t>
            </a:r>
            <a:r>
              <a:rPr lang="ru-RU" sz="2400" dirty="0" err="1">
                <a:solidFill>
                  <a:srgbClr val="111111"/>
                </a:solidFill>
                <a:latin typeface="+mn-lt"/>
              </a:rPr>
              <a:t>GitHub</a:t>
            </a:r>
            <a:r>
              <a:rPr lang="ru-RU" sz="2400" dirty="0">
                <a:solidFill>
                  <a:srgbClr val="111111"/>
                </a:solidFill>
                <a:latin typeface="+mn-lt"/>
              </a:rPr>
              <a:t> </a:t>
            </a:r>
            <a:r>
              <a:rPr lang="ru-RU" sz="2400" dirty="0" err="1">
                <a:solidFill>
                  <a:srgbClr val="111111"/>
                </a:solidFill>
                <a:latin typeface="+mn-lt"/>
              </a:rPr>
              <a:t>Desktop</a:t>
            </a:r>
            <a:r>
              <a:rPr lang="ru-RU" sz="2400" dirty="0">
                <a:solidFill>
                  <a:srgbClr val="111111"/>
                </a:solidFill>
                <a:latin typeface="+mn-lt"/>
              </a:rPr>
              <a:t> на вашем компьютере.</a:t>
            </a:r>
          </a:p>
          <a:p>
            <a:endParaRPr lang="ru-RU" sz="2400" dirty="0">
              <a:solidFill>
                <a:srgbClr val="111111"/>
              </a:solidFill>
              <a:latin typeface="+mn-lt"/>
            </a:endParaRPr>
          </a:p>
          <a:p>
            <a:r>
              <a:rPr lang="ru-RU" sz="2400" dirty="0">
                <a:solidFill>
                  <a:srgbClr val="111111"/>
                </a:solidFill>
                <a:latin typeface="+mn-lt"/>
              </a:rPr>
              <a:t>2. Нажмите кнопку “</a:t>
            </a:r>
            <a:r>
              <a:rPr lang="ru-RU" sz="2400" dirty="0" err="1">
                <a:solidFill>
                  <a:srgbClr val="111111"/>
                </a:solidFill>
                <a:latin typeface="+mn-lt"/>
              </a:rPr>
              <a:t>File</a:t>
            </a:r>
            <a:r>
              <a:rPr lang="ru-RU" sz="2400" dirty="0">
                <a:solidFill>
                  <a:srgbClr val="111111"/>
                </a:solidFill>
                <a:latin typeface="+mn-lt"/>
              </a:rPr>
              <a:t>” в верхней панели меню и выберите “</a:t>
            </a:r>
            <a:r>
              <a:rPr lang="ru-RU" sz="2400" dirty="0" err="1">
                <a:solidFill>
                  <a:srgbClr val="111111"/>
                </a:solidFill>
                <a:latin typeface="+mn-lt"/>
              </a:rPr>
              <a:t>Clone</a:t>
            </a:r>
            <a:r>
              <a:rPr lang="ru-RU" sz="2400" dirty="0">
                <a:solidFill>
                  <a:srgbClr val="111111"/>
                </a:solidFill>
                <a:latin typeface="+mn-lt"/>
              </a:rPr>
              <a:t> </a:t>
            </a:r>
            <a:r>
              <a:rPr lang="ru-RU" sz="2400" dirty="0" err="1">
                <a:solidFill>
                  <a:srgbClr val="111111"/>
                </a:solidFill>
                <a:latin typeface="+mn-lt"/>
              </a:rPr>
              <a:t>Repository</a:t>
            </a:r>
            <a:r>
              <a:rPr lang="ru-RU" sz="2400" dirty="0">
                <a:solidFill>
                  <a:srgbClr val="111111"/>
                </a:solidFill>
                <a:latin typeface="+mn-lt"/>
              </a:rPr>
              <a:t>” из выпадающего списка.</a:t>
            </a:r>
          </a:p>
          <a:p>
            <a:endParaRPr lang="ru-RU" sz="2400" dirty="0">
              <a:solidFill>
                <a:srgbClr val="111111"/>
              </a:solidFill>
              <a:latin typeface="+mn-lt"/>
            </a:endParaRPr>
          </a:p>
          <a:p>
            <a:r>
              <a:rPr lang="ru-RU" sz="2400" dirty="0">
                <a:solidFill>
                  <a:srgbClr val="111111"/>
                </a:solidFill>
                <a:latin typeface="+mn-lt"/>
              </a:rPr>
              <a:t>3. В появившемся окне введите URL-адрес </a:t>
            </a:r>
            <a:r>
              <a:rPr lang="ru-RU" sz="2400" dirty="0" err="1">
                <a:solidFill>
                  <a:srgbClr val="111111"/>
                </a:solidFill>
                <a:latin typeface="+mn-lt"/>
              </a:rPr>
              <a:t>репозитория</a:t>
            </a:r>
            <a:r>
              <a:rPr lang="ru-RU" sz="2400" dirty="0">
                <a:solidFill>
                  <a:srgbClr val="111111"/>
                </a:solidFill>
                <a:latin typeface="+mn-lt"/>
              </a:rPr>
              <a:t>, который вы хотите </a:t>
            </a:r>
            <a:r>
              <a:rPr lang="ru-RU" sz="2400" dirty="0" err="1">
                <a:solidFill>
                  <a:srgbClr val="111111"/>
                </a:solidFill>
                <a:latin typeface="+mn-lt"/>
              </a:rPr>
              <a:t>склонировать</a:t>
            </a:r>
            <a:r>
              <a:rPr lang="ru-RU" sz="2400" dirty="0">
                <a:solidFill>
                  <a:srgbClr val="111111"/>
                </a:solidFill>
                <a:latin typeface="+mn-lt"/>
              </a:rPr>
              <a:t>. URL-адрес можно найти на странице </a:t>
            </a:r>
            <a:r>
              <a:rPr lang="ru-RU" sz="2400" dirty="0" err="1">
                <a:solidFill>
                  <a:srgbClr val="111111"/>
                </a:solidFill>
                <a:latin typeface="+mn-lt"/>
              </a:rPr>
              <a:t>репозитория</a:t>
            </a:r>
            <a:r>
              <a:rPr lang="ru-RU" sz="2400" dirty="0">
                <a:solidFill>
                  <a:srgbClr val="111111"/>
                </a:solidFill>
                <a:latin typeface="+mn-lt"/>
              </a:rPr>
              <a:t> в </a:t>
            </a:r>
            <a:r>
              <a:rPr lang="ru-RU" sz="2400" dirty="0" err="1">
                <a:solidFill>
                  <a:srgbClr val="111111"/>
                </a:solidFill>
                <a:latin typeface="+mn-lt"/>
              </a:rPr>
              <a:t>GitHub</a:t>
            </a:r>
            <a:r>
              <a:rPr lang="ru-RU" sz="2400" dirty="0">
                <a:solidFill>
                  <a:srgbClr val="111111"/>
                </a:solidFill>
                <a:latin typeface="+mn-lt"/>
              </a:rPr>
              <a:t>.</a:t>
            </a:r>
          </a:p>
          <a:p>
            <a:endParaRPr lang="ru-RU" sz="2400" dirty="0">
              <a:solidFill>
                <a:srgbClr val="111111"/>
              </a:solidFill>
              <a:latin typeface="+mn-lt"/>
            </a:endParaRPr>
          </a:p>
          <a:p>
            <a:r>
              <a:rPr lang="ru-RU" sz="2400" dirty="0">
                <a:solidFill>
                  <a:srgbClr val="111111"/>
                </a:solidFill>
                <a:latin typeface="+mn-lt"/>
              </a:rPr>
              <a:t>4.Выберите путь, по которому хотите сохранить локальную копию </a:t>
            </a:r>
            <a:r>
              <a:rPr lang="ru-RU" sz="2400" dirty="0" err="1">
                <a:solidFill>
                  <a:srgbClr val="111111"/>
                </a:solidFill>
                <a:latin typeface="+mn-lt"/>
              </a:rPr>
              <a:t>репозитория</a:t>
            </a:r>
            <a:r>
              <a:rPr lang="ru-RU" sz="2400" dirty="0">
                <a:solidFill>
                  <a:srgbClr val="111111"/>
                </a:solidFill>
                <a:latin typeface="+mn-lt"/>
              </a:rPr>
              <a:t> на вашем компьютере.</a:t>
            </a:r>
          </a:p>
          <a:p>
            <a:endParaRPr lang="ru-RU" sz="2400" dirty="0">
              <a:solidFill>
                <a:srgbClr val="111111"/>
              </a:solidFill>
              <a:latin typeface="+mn-lt"/>
            </a:endParaRPr>
          </a:p>
          <a:p>
            <a:r>
              <a:rPr lang="ru-RU" sz="2400" dirty="0">
                <a:solidFill>
                  <a:srgbClr val="111111"/>
                </a:solidFill>
                <a:latin typeface="+mn-lt"/>
              </a:rPr>
              <a:t>5.Нажмите кнопку “</a:t>
            </a:r>
            <a:r>
              <a:rPr lang="ru-RU" sz="2400" dirty="0" err="1">
                <a:solidFill>
                  <a:srgbClr val="111111"/>
                </a:solidFill>
                <a:latin typeface="+mn-lt"/>
              </a:rPr>
              <a:t>Clone</a:t>
            </a:r>
            <a:r>
              <a:rPr lang="ru-RU" sz="2400" dirty="0">
                <a:solidFill>
                  <a:srgbClr val="111111"/>
                </a:solidFill>
                <a:latin typeface="+mn-lt"/>
              </a:rPr>
              <a:t>” чтобы начать клонирование </a:t>
            </a:r>
            <a:r>
              <a:rPr lang="ru-RU" sz="2400" dirty="0" err="1">
                <a:solidFill>
                  <a:srgbClr val="111111"/>
                </a:solidFill>
                <a:latin typeface="+mn-lt"/>
              </a:rPr>
              <a:t>репозитория</a:t>
            </a:r>
            <a:r>
              <a:rPr lang="ru-RU" sz="2400" dirty="0">
                <a:solidFill>
                  <a:srgbClr val="111111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2499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Рабочая область </a:t>
            </a:r>
            <a:r>
              <a:rPr lang="en-US" dirty="0"/>
              <a:t>GitHub Desktop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035696"/>
            <a:ext cx="8724122" cy="539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Система контроля версий</a:t>
            </a:r>
          </a:p>
          <a:p>
            <a:endParaRPr lang="ru-RU" dirty="0"/>
          </a:p>
          <a:p>
            <a:r>
              <a:rPr lang="ru-RU" dirty="0"/>
              <a:t>Выглядит как одна копия</a:t>
            </a:r>
            <a:r>
              <a:rPr lang="en-US" dirty="0"/>
              <a:t> </a:t>
            </a:r>
            <a:r>
              <a:rPr lang="ru-RU" dirty="0"/>
              <a:t>всего проекта</a:t>
            </a:r>
          </a:p>
          <a:p>
            <a:endParaRPr lang="ru-RU" dirty="0"/>
          </a:p>
          <a:p>
            <a:r>
              <a:rPr lang="ru-RU" dirty="0"/>
              <a:t>Хранит все версии, начиная с самой 1-ой</a:t>
            </a:r>
          </a:p>
          <a:p>
            <a:endParaRPr lang="ru-RU" dirty="0"/>
          </a:p>
          <a:p>
            <a:r>
              <a:rPr lang="ru-RU" dirty="0"/>
              <a:t>Есть возможность групповой работы</a:t>
            </a:r>
          </a:p>
          <a:p>
            <a:endParaRPr lang="ru-RU" dirty="0"/>
          </a:p>
          <a:p>
            <a:r>
              <a:rPr lang="ru-RU" dirty="0"/>
              <a:t>История изменений для каждого файла</a:t>
            </a:r>
          </a:p>
          <a:p>
            <a:endParaRPr lang="ru-RU" dirty="0"/>
          </a:p>
          <a:p>
            <a:r>
              <a:rPr lang="ru-RU" dirty="0"/>
              <a:t>Просмотр изменений между двумя версиями файла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Свойства системы контроля версий</a:t>
            </a:r>
          </a:p>
        </p:txBody>
      </p:sp>
    </p:spTree>
    <p:extLst>
      <p:ext uri="{BB962C8B-B14F-4D97-AF65-F5344CB8AC3E}">
        <p14:creationId xmlns:p14="http://schemas.microsoft.com/office/powerpoint/2010/main" val="2794379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ПОЛЕЗНЫЕ ССЫЛКИ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53143" y="1017037"/>
            <a:ext cx="82669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Подробная настройка и установка </a:t>
            </a:r>
            <a:r>
              <a:rPr lang="en-US" sz="2400" dirty="0"/>
              <a:t>GitHub Desktop</a:t>
            </a:r>
            <a:r>
              <a:rPr lang="ru-RU" sz="2400" dirty="0"/>
              <a:t>:</a:t>
            </a:r>
            <a:endParaRPr lang="en-US" sz="2400" dirty="0"/>
          </a:p>
          <a:p>
            <a:r>
              <a:rPr lang="ru-RU" sz="2400" dirty="0" err="1">
                <a:hlinkClick r:id="rId2"/>
              </a:rPr>
              <a:t>Github</a:t>
            </a:r>
            <a:r>
              <a:rPr lang="ru-RU" sz="2400" dirty="0">
                <a:hlinkClick r:id="rId2"/>
              </a:rPr>
              <a:t> для самых маленьких #2 | Практика – </a:t>
            </a:r>
            <a:r>
              <a:rPr lang="ru-RU" sz="2400" dirty="0" err="1">
                <a:hlinkClick r:id="rId2"/>
              </a:rPr>
              <a:t>GitHub</a:t>
            </a:r>
            <a:r>
              <a:rPr lang="ru-RU" sz="2400" dirty="0">
                <a:hlinkClick r:id="rId2"/>
              </a:rPr>
              <a:t> </a:t>
            </a:r>
            <a:r>
              <a:rPr lang="ru-RU" sz="2400" dirty="0" err="1">
                <a:hlinkClick r:id="rId2"/>
              </a:rPr>
              <a:t>Desktop</a:t>
            </a:r>
            <a:r>
              <a:rPr lang="ru-RU" sz="2400" dirty="0">
                <a:hlinkClick r:id="rId2"/>
              </a:rPr>
              <a:t> | Приложение </a:t>
            </a:r>
            <a:r>
              <a:rPr lang="ru-RU" sz="2400" dirty="0" err="1">
                <a:hlinkClick r:id="rId2"/>
              </a:rPr>
              <a:t>Гитхаб</a:t>
            </a:r>
            <a:r>
              <a:rPr lang="ru-RU" sz="2400" dirty="0">
                <a:hlinkClick r:id="rId2"/>
              </a:rPr>
              <a:t> для компьютера - </a:t>
            </a:r>
            <a:r>
              <a:rPr lang="ru-RU" sz="2400" dirty="0" err="1">
                <a:hlinkClick r:id="rId2"/>
              </a:rPr>
              <a:t>YouTube</a:t>
            </a:r>
            <a:br>
              <a:rPr lang="ru-RU" sz="2400" dirty="0"/>
            </a:br>
            <a:r>
              <a:rPr lang="ru-RU" sz="2400" dirty="0"/>
              <a:t>Установка </a:t>
            </a:r>
            <a:r>
              <a:rPr lang="en-US" sz="2400" dirty="0"/>
              <a:t>GitHub Desktop:</a:t>
            </a:r>
          </a:p>
          <a:p>
            <a:r>
              <a:rPr lang="en-US" sz="2400" u="sng" dirty="0">
                <a:hlinkClick r:id="rId3"/>
              </a:rPr>
              <a:t>https://desktop.github.com/</a:t>
            </a:r>
            <a:endParaRPr lang="en-US" sz="2400" u="sng" dirty="0"/>
          </a:p>
          <a:p>
            <a:r>
              <a:rPr lang="ru-RU" sz="2400" dirty="0"/>
              <a:t>Полная документация </a:t>
            </a:r>
            <a:r>
              <a:rPr lang="en-US" sz="2400" dirty="0"/>
              <a:t>GitHub Desktop </a:t>
            </a:r>
            <a:r>
              <a:rPr lang="ru-RU" sz="2400" dirty="0"/>
              <a:t>от </a:t>
            </a:r>
            <a:r>
              <a:rPr lang="en-US" sz="2400" dirty="0"/>
              <a:t>GitHub:</a:t>
            </a:r>
          </a:p>
          <a:p>
            <a:r>
              <a:rPr lang="en-US" sz="2400" dirty="0"/>
              <a:t>https://docs.github.com/en/desktop/overview/getting-started-with-github-desktop</a:t>
            </a:r>
          </a:p>
        </p:txBody>
      </p:sp>
    </p:spTree>
    <p:extLst>
      <p:ext uri="{BB962C8B-B14F-4D97-AF65-F5344CB8AC3E}">
        <p14:creationId xmlns:p14="http://schemas.microsoft.com/office/powerpoint/2010/main" val="684918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Системы контроля версий</a:t>
            </a:r>
          </a:p>
          <a:p>
            <a:endParaRPr lang="ru-RU" dirty="0"/>
          </a:p>
          <a:p>
            <a:r>
              <a:rPr lang="en-US" dirty="0"/>
              <a:t>RCS</a:t>
            </a:r>
          </a:p>
          <a:p>
            <a:endParaRPr lang="en-US" dirty="0"/>
          </a:p>
          <a:p>
            <a:r>
              <a:rPr lang="en-US" dirty="0"/>
              <a:t>CVS</a:t>
            </a:r>
          </a:p>
          <a:p>
            <a:endParaRPr lang="ru-RU" dirty="0"/>
          </a:p>
          <a:p>
            <a:r>
              <a:rPr lang="en-US" dirty="0"/>
              <a:t>Subversion (SVN)</a:t>
            </a:r>
          </a:p>
          <a:p>
            <a:endParaRPr lang="ru-RU" dirty="0"/>
          </a:p>
          <a:p>
            <a:r>
              <a:rPr lang="en-US" dirty="0" err="1">
                <a:solidFill>
                  <a:srgbClr val="0070C0"/>
                </a:solidFill>
              </a:rPr>
              <a:t>Git</a:t>
            </a:r>
            <a:endParaRPr lang="en-US" dirty="0">
              <a:solidFill>
                <a:srgbClr val="0070C0"/>
              </a:solidFill>
            </a:endParaRPr>
          </a:p>
          <a:p>
            <a:endParaRPr lang="ru-RU" dirty="0"/>
          </a:p>
          <a:p>
            <a:r>
              <a:rPr lang="en-US" dirty="0"/>
              <a:t>Mercurial</a:t>
            </a:r>
          </a:p>
          <a:p>
            <a:endParaRPr lang="ru-RU" dirty="0"/>
          </a:p>
          <a:p>
            <a:r>
              <a:rPr lang="en-US" dirty="0"/>
              <a:t>...</a:t>
            </a:r>
            <a:endParaRPr lang="ru-RU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Различные системы контроля версий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86CCE-C0CB-C543-BF0A-D5019BDDC1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47881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429" y="1268413"/>
            <a:ext cx="7691405" cy="51435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04332" y="187200"/>
            <a:ext cx="7904172" cy="790678"/>
          </a:xfrm>
        </p:spPr>
        <p:txBody>
          <a:bodyPr/>
          <a:lstStyle/>
          <a:p>
            <a:r>
              <a:rPr lang="ru-RU" dirty="0"/>
              <a:t>История изменений в системе контроля версий</a:t>
            </a:r>
          </a:p>
        </p:txBody>
      </p:sp>
    </p:spTree>
    <p:extLst>
      <p:ext uri="{BB962C8B-B14F-4D97-AF65-F5344CB8AC3E}">
        <p14:creationId xmlns:p14="http://schemas.microsoft.com/office/powerpoint/2010/main" val="2274286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"/>
          <p:cNvSpPr txBox="1">
            <a:spLocks noGrp="1"/>
          </p:cNvSpPr>
          <p:nvPr>
            <p:ph type="title"/>
          </p:nvPr>
        </p:nvSpPr>
        <p:spPr>
          <a:xfrm>
            <a:off x="1908000" y="187200"/>
            <a:ext cx="7200504" cy="42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50" rIns="91275" bIns="456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ОПРЕДЕЛЕНИЕ И КЛАССИФИКАЦИЯ</a:t>
            </a:r>
            <a:endParaRPr/>
          </a:p>
        </p:txBody>
      </p:sp>
      <p:sp>
        <p:nvSpPr>
          <p:cNvPr id="38" name="Google Shape;38;p2"/>
          <p:cNvSpPr txBox="1"/>
          <p:nvPr/>
        </p:nvSpPr>
        <p:spPr>
          <a:xfrm>
            <a:off x="581080" y="990600"/>
            <a:ext cx="8496900" cy="51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19138" marR="0" lvl="2" indent="0" algn="l" rtl="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Система контроля версий (СКВ) — это система, регистрирующая изменения в одном или нескольких файлах с тем, чтобы в дальнейшем была возможность вернуться к определённым старым версиям этих файлов</a:t>
            </a:r>
            <a:r>
              <a:rPr lang="ru-RU" sz="2400" b="1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</a:rPr>
              <a:t> 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19138" marR="0" lvl="2" indent="0" algn="l" rtl="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9138" marR="0" lvl="2" indent="0" algn="l" rtl="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9138" marR="0" lvl="2" indent="0" algn="l" rtl="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675" y="2859800"/>
            <a:ext cx="7862826" cy="32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1908000" y="187200"/>
            <a:ext cx="7200504" cy="42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50" rIns="91275" bIns="456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ЛОКАЛЬНЫЕ СКВ</a:t>
            </a:r>
            <a:endParaRPr/>
          </a:p>
        </p:txBody>
      </p:sp>
      <p:pic>
        <p:nvPicPr>
          <p:cNvPr id="45" name="Google Shape;4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7800" y="2179016"/>
            <a:ext cx="3657600" cy="307238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3"/>
          <p:cNvSpPr txBox="1"/>
          <p:nvPr/>
        </p:nvSpPr>
        <p:spPr>
          <a:xfrm>
            <a:off x="581080" y="990600"/>
            <a:ext cx="833432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19138" marR="0" lvl="2" indent="0" algn="l" rtl="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400"/>
              <a:buFont typeface="Arial"/>
              <a:buNone/>
            </a:pPr>
            <a:r>
              <a:rPr lang="ru-RU" sz="2400" b="1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Суть</a:t>
            </a:r>
            <a:r>
              <a:rPr lang="ru-RU" sz="2400" b="0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: локальная база данных, в которой хранится список изменений исходного файла</a:t>
            </a:r>
            <a:endParaRPr sz="2400" b="1" i="0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719138" marR="0" lvl="2" indent="0" algn="l" rtl="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9138" marR="0" lvl="2" indent="0" algn="l" rtl="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581080" y="1981200"/>
            <a:ext cx="444812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Особенности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C3E50"/>
              </a:buClr>
              <a:buSzPts val="2000"/>
              <a:buChar char="●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Работа только с одним файлом;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000"/>
              <a:buChar char="●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Невозможность одновременной работы нескольких пользователей с системой;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000"/>
              <a:buChar char="●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Риск потери данных.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Представители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RCS (</a:t>
            </a:r>
            <a:r>
              <a:rPr lang="ru-RU" sz="20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Revision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 </a:t>
            </a:r>
            <a:r>
              <a:rPr lang="ru-RU" sz="20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Control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 </a:t>
            </a:r>
            <a:r>
              <a:rPr lang="ru-RU" sz="20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System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)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138" marR="0" lvl="2" indent="0" algn="l" rtl="0">
              <a:spcBef>
                <a:spcPts val="1200"/>
              </a:spcBef>
              <a:spcAft>
                <a:spcPts val="0"/>
              </a:spcAft>
              <a:buClr>
                <a:srgbClr val="363636"/>
              </a:buClr>
              <a:buSzPts val="2400"/>
              <a:buFont typeface="Arial"/>
              <a:buNone/>
            </a:pPr>
            <a:endParaRPr sz="2400" b="1" dirty="0">
              <a:solidFill>
                <a:srgbClr val="363636"/>
              </a:solidFill>
            </a:endParaRPr>
          </a:p>
          <a:p>
            <a:pPr marL="719138" marR="0" lvl="2" indent="0" algn="l" rtl="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9138" marR="0" lvl="2" indent="0" algn="l" rtl="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0654463b9_0_4"/>
          <p:cNvSpPr txBox="1">
            <a:spLocks noGrp="1"/>
          </p:cNvSpPr>
          <p:nvPr>
            <p:ph type="title"/>
          </p:nvPr>
        </p:nvSpPr>
        <p:spPr>
          <a:xfrm>
            <a:off x="1908000" y="187200"/>
            <a:ext cx="7200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50" rIns="91275" bIns="456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ЦЕНТРАЛИЗОВАННЫЕ СКВ</a:t>
            </a:r>
            <a:endParaRPr/>
          </a:p>
        </p:txBody>
      </p:sp>
      <p:sp>
        <p:nvSpPr>
          <p:cNvPr id="53" name="Google Shape;53;g60654463b9_0_4"/>
          <p:cNvSpPr txBox="1"/>
          <p:nvPr/>
        </p:nvSpPr>
        <p:spPr>
          <a:xfrm>
            <a:off x="581075" y="843850"/>
            <a:ext cx="84675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400"/>
              <a:buFont typeface="Arial"/>
              <a:buNone/>
            </a:pPr>
            <a:r>
              <a:rPr lang="ru-RU" sz="2400" b="1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Суть</a:t>
            </a:r>
            <a:r>
              <a:rPr lang="ru-RU" sz="2400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центральный сервер, на котором хранятся все файлы под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версионным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контролем; клиенты получают копии файлов</a:t>
            </a:r>
            <a:endParaRPr sz="2400" b="1" i="0" u="none" strike="noStrike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19137" marR="0" lvl="2" indent="0" algn="l" rtl="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400"/>
              <a:buFont typeface="Arial"/>
              <a:buNone/>
            </a:pPr>
            <a:endParaRPr sz="2400" b="1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719137" marR="0" lvl="2" indent="0" algn="l" rtl="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60654463b9_0_4"/>
          <p:cNvSpPr txBox="1"/>
          <p:nvPr/>
        </p:nvSpPr>
        <p:spPr>
          <a:xfrm>
            <a:off x="581080" y="2062400"/>
            <a:ext cx="44481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Плюсы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C3E50"/>
              </a:buClr>
              <a:buSzPts val="2000"/>
              <a:buChar char="●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Под контролем находятся все файлы;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000"/>
              <a:buChar char="●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Возможность работы нескольких пользователей;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000"/>
              <a:buChar char="●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Удобство администрирования.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Минусы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C3E50"/>
              </a:buClr>
              <a:buSzPts val="2000"/>
              <a:buChar char="●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Риск потери данных.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Представители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CVS, SVN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19137" marR="0" lvl="2" indent="0" algn="l" rtl="0">
              <a:spcBef>
                <a:spcPts val="1200"/>
              </a:spcBef>
              <a:spcAft>
                <a:spcPts val="0"/>
              </a:spcAft>
              <a:buClr>
                <a:srgbClr val="363636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9137" marR="0" lvl="2" indent="0" algn="l" rtl="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g60654463b9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930" y="2411725"/>
            <a:ext cx="3810020" cy="298705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g60654463b9_0_4"/>
          <p:cNvSpPr txBox="1"/>
          <p:nvPr/>
        </p:nvSpPr>
        <p:spPr>
          <a:xfrm>
            <a:off x="581075" y="5900675"/>
            <a:ext cx="8113800" cy="29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2000" dirty="0">
                <a:solidFill>
                  <a:srgbClr val="00B0F0"/>
                </a:solidFill>
              </a:rPr>
              <a:t>В Компас Плюс используется для работы </a:t>
            </a:r>
            <a:r>
              <a:rPr lang="en-US" sz="2000" dirty="0">
                <a:solidFill>
                  <a:srgbClr val="00B0F0"/>
                </a:solidFill>
              </a:rPr>
              <a:t>Subversion (</a:t>
            </a:r>
            <a:r>
              <a:rPr lang="ru-RU" sz="2000" dirty="0">
                <a:solidFill>
                  <a:srgbClr val="00B0F0"/>
                </a:solidFill>
              </a:rPr>
              <a:t>SVN</a:t>
            </a:r>
            <a:r>
              <a:rPr lang="en-US" sz="2000" dirty="0">
                <a:solidFill>
                  <a:srgbClr val="00B0F0"/>
                </a:solidFill>
              </a:rPr>
              <a:t>)</a:t>
            </a:r>
            <a:endParaRPr sz="2000"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0654463b9_0_11"/>
          <p:cNvSpPr txBox="1">
            <a:spLocks noGrp="1"/>
          </p:cNvSpPr>
          <p:nvPr>
            <p:ph type="title"/>
          </p:nvPr>
        </p:nvSpPr>
        <p:spPr>
          <a:xfrm>
            <a:off x="1908000" y="187200"/>
            <a:ext cx="7200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50" rIns="91275" bIns="456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РАСПРЕДЕЛЕННЫЕ СКВ</a:t>
            </a:r>
            <a:endParaRPr/>
          </a:p>
        </p:txBody>
      </p:sp>
      <p:sp>
        <p:nvSpPr>
          <p:cNvPr id="62" name="Google Shape;62;g60654463b9_0_11"/>
          <p:cNvSpPr txBox="1"/>
          <p:nvPr/>
        </p:nvSpPr>
        <p:spPr>
          <a:xfrm>
            <a:off x="581075" y="908826"/>
            <a:ext cx="83343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400"/>
              <a:buFont typeface="Arial"/>
              <a:buNone/>
            </a:pPr>
            <a:r>
              <a:rPr lang="ru-RU" sz="2400" b="1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Суть</a:t>
            </a:r>
            <a:r>
              <a:rPr lang="ru-RU" sz="2400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клиенты забирают весь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репозиторий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который в любой момент может быть скопирован обратно на сервер</a:t>
            </a:r>
            <a:endParaRPr sz="2400" b="1" i="0" u="none" strike="noStrike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19137" marR="0" lvl="2" indent="0" algn="l" rtl="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9137" marR="0" lvl="2" indent="0" algn="l" rtl="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60654463b9_0_11"/>
          <p:cNvSpPr txBox="1"/>
          <p:nvPr/>
        </p:nvSpPr>
        <p:spPr>
          <a:xfrm>
            <a:off x="581080" y="2465950"/>
            <a:ext cx="44481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Особенности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C3E50"/>
              </a:buClr>
              <a:buSzPts val="2000"/>
              <a:buChar char="●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Отсутствие четко выделенного центрального хранилища версий – </a:t>
            </a:r>
            <a:r>
              <a:rPr lang="ru-RU" sz="2000" i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репозитория</a:t>
            </a:r>
            <a:endParaRPr sz="2000" i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000"/>
              <a:buChar char="●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Возможность работы с несколькими удалёнными </a:t>
            </a:r>
            <a:r>
              <a:rPr lang="ru-RU" sz="20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репозиториями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Представители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ru-RU" sz="20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Git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, </a:t>
            </a:r>
            <a:r>
              <a:rPr lang="ru-RU" sz="20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Mercurial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2C3E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137" marR="0" lvl="2" indent="0" algn="l" rtl="0">
              <a:spcBef>
                <a:spcPts val="1200"/>
              </a:spcBef>
              <a:spcAft>
                <a:spcPts val="0"/>
              </a:spcAft>
              <a:buClr>
                <a:srgbClr val="363636"/>
              </a:buClr>
              <a:buSzPts val="2400"/>
              <a:buFont typeface="Arial"/>
              <a:buNone/>
            </a:pPr>
            <a:endParaRPr sz="2400" b="1" dirty="0">
              <a:solidFill>
                <a:srgbClr val="363636"/>
              </a:solidFill>
            </a:endParaRPr>
          </a:p>
          <a:p>
            <a:pPr marL="719137" marR="0" lvl="2" indent="0" algn="l" rtl="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9137" marR="0" lvl="2" indent="0" algn="l" rtl="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g60654463b9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355" y="1700740"/>
            <a:ext cx="3810020" cy="42900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6;g60654463b9_0_4">
            <a:extLst>
              <a:ext uri="{FF2B5EF4-FFF2-40B4-BE49-F238E27FC236}">
                <a16:creationId xmlns:a16="http://schemas.microsoft.com/office/drawing/2014/main" id="{8C662117-725C-764E-910D-958B5C9FCD25}"/>
              </a:ext>
            </a:extLst>
          </p:cNvPr>
          <p:cNvSpPr txBox="1"/>
          <p:nvPr/>
        </p:nvSpPr>
        <p:spPr>
          <a:xfrm>
            <a:off x="581075" y="5900675"/>
            <a:ext cx="8113800" cy="574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2000" dirty="0">
                <a:solidFill>
                  <a:srgbClr val="00B0F0"/>
                </a:solidFill>
              </a:rPr>
              <a:t>В Компас Плюс используется для работы </a:t>
            </a:r>
            <a:r>
              <a:rPr lang="en-US" sz="2000" dirty="0">
                <a:solidFill>
                  <a:srgbClr val="00B0F0"/>
                </a:solidFill>
              </a:rPr>
              <a:t>Git</a:t>
            </a:r>
            <a:endParaRPr sz="2000"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$+.'CPSCRU'2012-0107. j'Presentation Document Template. (Regulations. Enterprise'). v4-02r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3128</TotalTime>
  <Words>1720</Words>
  <Application>Microsoft Macintosh PowerPoint</Application>
  <PresentationFormat>On-screen Show (4:3)</PresentationFormat>
  <Paragraphs>266</Paragraphs>
  <Slides>31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Roboto</vt:lpstr>
      <vt:lpstr>Arial Narrow</vt:lpstr>
      <vt:lpstr>Calibri</vt:lpstr>
      <vt:lpstr>Georgia</vt:lpstr>
      <vt:lpstr>Courier New</vt:lpstr>
      <vt:lpstr>Arial</vt:lpstr>
      <vt:lpstr>Impact</vt:lpstr>
      <vt:lpstr>$+.'CPSCRU'2012-0107. j'Presentation Document Template. (Regulations. Enterprise'). v4-02r</vt:lpstr>
      <vt:lpstr>СИСТЕМЫ КОНТРОЛЯ ВЕРСИЙ. GIT</vt:lpstr>
      <vt:lpstr>Как хранить исходные тексты?</vt:lpstr>
      <vt:lpstr>Свойства системы контроля версий</vt:lpstr>
      <vt:lpstr>Различные системы контроля версий</vt:lpstr>
      <vt:lpstr>История изменений в системе контроля версий</vt:lpstr>
      <vt:lpstr>ОПРЕДЕЛЕНИЕ И КЛАССИФИКАЦИЯ</vt:lpstr>
      <vt:lpstr>ЛОКАЛЬНЫЕ СКВ</vt:lpstr>
      <vt:lpstr>ЦЕНТРАЛИЗОВАННЫЕ СКВ</vt:lpstr>
      <vt:lpstr>РАСПРЕДЕЛЕННЫЕ СКВ</vt:lpstr>
      <vt:lpstr>ЧТО ТАКОЕ GIT</vt:lpstr>
      <vt:lpstr>РЕПОЗИТОРИИ</vt:lpstr>
      <vt:lpstr>СОСТОЯНИЯ ФАЙЛОВ В РАБОЧЕМ КАТАЛОГЕ</vt:lpstr>
      <vt:lpstr>КАТАЛОГИ GIT</vt:lpstr>
      <vt:lpstr>ВАРИАНТЫ РАБОТЫ  С GIT</vt:lpstr>
      <vt:lpstr>НАЧАЛО РАБОТЫ</vt:lpstr>
      <vt:lpstr>ОСНОВНЫЕ КОМАНДЫ</vt:lpstr>
      <vt:lpstr>ОСНОВНЫЕ КОМАНДЫ Удаление файла: git rm</vt:lpstr>
      <vt:lpstr>ОСНОВНЫЕ КОМАНДЫ Просмотр истории коммитов: git log</vt:lpstr>
      <vt:lpstr>ВЕТВЛЕНИЕ</vt:lpstr>
      <vt:lpstr>ВЕТВЛЕНИЕ</vt:lpstr>
      <vt:lpstr>СЛИЯНИЕ</vt:lpstr>
      <vt:lpstr>ЦЕНТРАЛЬНЫЙ РЕПОЗИТОРИЙ Например, на хостинге GitHub или GitLab</vt:lpstr>
      <vt:lpstr>ЦЕНТРАЛЬНЫЙ РЕПОЗИТОРИЙ Извлечение данных</vt:lpstr>
      <vt:lpstr>ЦЕНТРАЛЬНЫЙ РЕПОЗИТОРИЙ Отправка данных</vt:lpstr>
      <vt:lpstr>GITHUB И GITLAB</vt:lpstr>
      <vt:lpstr>ПОЛЕЗНЫЕ ССЫЛКИ</vt:lpstr>
      <vt:lpstr>GitHub Desktop</vt:lpstr>
      <vt:lpstr>Клонирование репозитория</vt:lpstr>
      <vt:lpstr>Рабочая область GitHub Desktop </vt:lpstr>
      <vt:lpstr>ПОЛЕЗНЫЕ ССЫЛКИ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КОНТРОЛЯ ВЕРСИЙ</dc:title>
  <dc:creator>vkodyakova</dc:creator>
  <cp:lastModifiedBy>Sergey Lukashenko</cp:lastModifiedBy>
  <cp:revision>105</cp:revision>
  <cp:lastPrinted>2019-09-01T17:38:41Z</cp:lastPrinted>
  <dcterms:created xsi:type="dcterms:W3CDTF">2012-06-15T06:10:50Z</dcterms:created>
  <dcterms:modified xsi:type="dcterms:W3CDTF">2023-10-11T04:45:19Z</dcterms:modified>
</cp:coreProperties>
</file>